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6" r:id="rId1"/>
  </p:sldMasterIdLst>
  <p:notesMasterIdLst>
    <p:notesMasterId r:id="rId85"/>
  </p:notesMasterIdLst>
  <p:sldIdLst>
    <p:sldId id="256" r:id="rId2"/>
    <p:sldId id="450" r:id="rId3"/>
    <p:sldId id="357" r:id="rId4"/>
    <p:sldId id="429" r:id="rId5"/>
    <p:sldId id="451" r:id="rId6"/>
    <p:sldId id="452" r:id="rId7"/>
    <p:sldId id="453" r:id="rId8"/>
    <p:sldId id="454" r:id="rId9"/>
    <p:sldId id="455" r:id="rId10"/>
    <p:sldId id="358" r:id="rId11"/>
    <p:sldId id="436" r:id="rId12"/>
    <p:sldId id="423" r:id="rId13"/>
    <p:sldId id="424" r:id="rId14"/>
    <p:sldId id="425" r:id="rId15"/>
    <p:sldId id="427" r:id="rId16"/>
    <p:sldId id="407" r:id="rId17"/>
    <p:sldId id="329" r:id="rId18"/>
    <p:sldId id="330" r:id="rId19"/>
    <p:sldId id="331" r:id="rId20"/>
    <p:sldId id="333" r:id="rId21"/>
    <p:sldId id="332" r:id="rId22"/>
    <p:sldId id="334" r:id="rId23"/>
    <p:sldId id="381" r:id="rId24"/>
    <p:sldId id="288" r:id="rId25"/>
    <p:sldId id="360" r:id="rId26"/>
    <p:sldId id="412" r:id="rId27"/>
    <p:sldId id="413" r:id="rId28"/>
    <p:sldId id="414" r:id="rId29"/>
    <p:sldId id="415" r:id="rId30"/>
    <p:sldId id="416" r:id="rId31"/>
    <p:sldId id="363" r:id="rId32"/>
    <p:sldId id="364" r:id="rId33"/>
    <p:sldId id="365" r:id="rId34"/>
    <p:sldId id="366" r:id="rId35"/>
    <p:sldId id="409" r:id="rId36"/>
    <p:sldId id="410" r:id="rId37"/>
    <p:sldId id="411" r:id="rId38"/>
    <p:sldId id="355" r:id="rId39"/>
    <p:sldId id="336" r:id="rId40"/>
    <p:sldId id="367" r:id="rId41"/>
    <p:sldId id="337" r:id="rId42"/>
    <p:sldId id="368" r:id="rId43"/>
    <p:sldId id="338" r:id="rId44"/>
    <p:sldId id="340" r:id="rId45"/>
    <p:sldId id="341" r:id="rId46"/>
    <p:sldId id="342" r:id="rId47"/>
    <p:sldId id="343" r:id="rId48"/>
    <p:sldId id="438" r:id="rId49"/>
    <p:sldId id="374" r:id="rId50"/>
    <p:sldId id="375" r:id="rId51"/>
    <p:sldId id="376" r:id="rId52"/>
    <p:sldId id="347" r:id="rId53"/>
    <p:sldId id="369" r:id="rId54"/>
    <p:sldId id="418" r:id="rId55"/>
    <p:sldId id="370" r:id="rId56"/>
    <p:sldId id="371" r:id="rId57"/>
    <p:sldId id="372" r:id="rId58"/>
    <p:sldId id="373" r:id="rId59"/>
    <p:sldId id="379" r:id="rId60"/>
    <p:sldId id="380" r:id="rId61"/>
    <p:sldId id="349" r:id="rId62"/>
    <p:sldId id="378" r:id="rId63"/>
    <p:sldId id="419" r:id="rId64"/>
    <p:sldId id="420" r:id="rId65"/>
    <p:sldId id="448" r:id="rId66"/>
    <p:sldId id="449" r:id="rId67"/>
    <p:sldId id="421" r:id="rId68"/>
    <p:sldId id="350" r:id="rId69"/>
    <p:sldId id="382" r:id="rId70"/>
    <p:sldId id="383" r:id="rId71"/>
    <p:sldId id="385" r:id="rId72"/>
    <p:sldId id="386" r:id="rId73"/>
    <p:sldId id="387" r:id="rId74"/>
    <p:sldId id="439" r:id="rId75"/>
    <p:sldId id="440" r:id="rId76"/>
    <p:sldId id="441" r:id="rId77"/>
    <p:sldId id="442" r:id="rId78"/>
    <p:sldId id="443" r:id="rId79"/>
    <p:sldId id="444" r:id="rId80"/>
    <p:sldId id="445" r:id="rId81"/>
    <p:sldId id="446" r:id="rId82"/>
    <p:sldId id="447" r:id="rId83"/>
    <p:sldId id="356" r:id="rId8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FB6B"/>
    <a:srgbClr val="800000"/>
    <a:srgbClr val="FF9966"/>
    <a:srgbClr val="FF9900"/>
    <a:srgbClr val="FF9933"/>
    <a:srgbClr val="6633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2" autoAdjust="0"/>
    <p:restoredTop sz="93638" autoAdjust="0"/>
  </p:normalViewPr>
  <p:slideViewPr>
    <p:cSldViewPr>
      <p:cViewPr varScale="1">
        <p:scale>
          <a:sx n="70" d="100"/>
          <a:sy n="70" d="100"/>
        </p:scale>
        <p:origin x="130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38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dPt>
            <c:idx val="4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Sheet1!$E$6:$E$10</c:f>
              <c:strCache>
                <c:ptCount val="5"/>
                <c:pt idx="0">
                  <c:v>Quizzes</c:v>
                </c:pt>
                <c:pt idx="1">
                  <c:v>Assignment</c:v>
                </c:pt>
                <c:pt idx="2">
                  <c:v>Term Project</c:v>
                </c:pt>
                <c:pt idx="3">
                  <c:v>Mid Semester Exam</c:v>
                </c:pt>
                <c:pt idx="4">
                  <c:v>Final Exam</c:v>
                </c:pt>
              </c:strCache>
            </c:strRef>
          </c:cat>
          <c:val>
            <c:numRef>
              <c:f>Sheet1!$F$6:$F$10</c:f>
              <c:numCache>
                <c:formatCode>0%</c:formatCode>
                <c:ptCount val="5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0.2</c:v>
                </c:pt>
                <c:pt idx="4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image" Target="../media/image34.png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D89D484-909C-425B-A1FE-2845A3734C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23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ot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ony" TargetMode="External"/><Relationship Id="rId4" Type="http://schemas.openxmlformats.org/officeDocument/2006/relationships/hyperlink" Target="https://en.wikipedia.org/wiki/Pet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79E4F1-D5AB-4C22-87EA-5A0E6DE72D5B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50840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2FE8CB4-456A-4D65-A1FB-B6E96E525022}" type="slidenum">
              <a:rPr lang="en-US" sz="1200"/>
              <a:pPr algn="r"/>
              <a:t>21</a:t>
            </a:fld>
            <a:endParaRPr 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327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35C9A16-BF60-49D6-9BA7-9F33C5F2A1D7}" type="slidenum">
              <a:rPr lang="en-US" sz="1200"/>
              <a:pPr algn="r"/>
              <a:t>22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46898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82E406D-0766-447C-9534-4D24D220A633}" type="slidenum">
              <a:rPr lang="en-US" sz="1200"/>
              <a:pPr algn="r"/>
              <a:t>23</a:t>
            </a:fld>
            <a:endParaRPr lang="en-US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19918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91EF36D-6ABC-4D59-ACAF-D98AE75F7249}" type="slidenum">
              <a:rPr lang="en-US" sz="1200"/>
              <a:pPr algn="r"/>
              <a:t>24</a:t>
            </a:fld>
            <a:endParaRPr 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5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50678E3-8705-4787-A7EA-A90F84C3BD1E}" type="slidenum">
              <a:rPr lang="en-US" sz="1200"/>
              <a:pPr algn="r"/>
              <a:t>25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9779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40034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5266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95628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31336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0659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C832EE8-0726-4C3A-838F-1FEEAFD13B3A}" type="slidenum">
              <a:rPr lang="en-US" sz="1200"/>
              <a:pPr algn="r"/>
              <a:t>3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43745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1C31B7A-8907-4F08-8E50-22119D06A02D}" type="slidenum">
              <a:rPr lang="en-US" sz="1200"/>
              <a:pPr algn="r"/>
              <a:t>31</a:t>
            </a:fld>
            <a:endParaRPr 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80656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E3F900E-8379-4439-AA59-F4F15E92C29D}" type="slidenum">
              <a:rPr lang="en-US" sz="1200"/>
              <a:pPr algn="r"/>
              <a:t>32</a:t>
            </a:fld>
            <a:endParaRPr 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5660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32E8618-4D0A-4A76-B57E-65A64E51E202}" type="slidenum">
              <a:rPr lang="en-US" sz="1200"/>
              <a:pPr algn="r"/>
              <a:t>33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3558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D6FC51A-7D4B-48AB-86EC-87AD37066903}" type="slidenum">
              <a:rPr lang="en-US" sz="1200"/>
              <a:pPr algn="r"/>
              <a:t>34</a:t>
            </a:fld>
            <a:endParaRPr lang="en-US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63506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83836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79733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08007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82476DD-B14C-48F0-9BD9-23CBF68DC47A}" type="slidenum">
              <a:rPr lang="en-US" sz="1200"/>
              <a:pPr algn="r"/>
              <a:t>38</a:t>
            </a:fld>
            <a:endParaRPr lang="en-US" sz="12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9917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6418875-75BB-4930-BB18-9D29DE62B0BB}" type="slidenum">
              <a:rPr lang="en-US" sz="1200"/>
              <a:pPr algn="r"/>
              <a:t>39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3755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04EAA3B-0C70-488E-8446-6152EE9F052E}" type="slidenum">
              <a:rPr lang="en-US" sz="1200"/>
              <a:pPr algn="r"/>
              <a:t>40</a:t>
            </a:fld>
            <a:endParaRPr lang="en-US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4618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EA94742-7767-4134-BD36-F932EE79C497}" type="slidenum">
              <a:rPr lang="en-US" sz="1200"/>
              <a:pPr algn="r"/>
              <a:t>10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54528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344C85-8890-47CF-9E17-1D3FBAF7E8B7}" type="slidenum">
              <a:rPr lang="en-US" sz="1200"/>
              <a:pPr algn="r"/>
              <a:t>41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420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4A7D5D8-A014-48C6-8E14-09AAA92824F0}" type="slidenum">
              <a:rPr lang="en-US" sz="1200"/>
              <a:pPr algn="r"/>
              <a:t>42</a:t>
            </a:fld>
            <a:endParaRPr 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88298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F353178-1D5D-469B-9240-96A1A62ADA38}" type="slidenum">
              <a:rPr lang="en-US" sz="1200"/>
              <a:pPr algn="r"/>
              <a:t>43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42853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C4ED2E5-4695-45B5-A02C-A96576F0D25F}" type="slidenum">
              <a:rPr lang="en-US" sz="1200"/>
              <a:pPr algn="r"/>
              <a:t>44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63385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407E79F-289D-4AF8-8401-A936CA31B1AA}" type="slidenum">
              <a:rPr lang="en-US" sz="1200"/>
              <a:pPr algn="r"/>
              <a:t>45</a:t>
            </a:fld>
            <a:endParaRPr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11511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FBF190D-9590-4A0F-A725-072BCA9BBC96}" type="slidenum">
              <a:rPr lang="en-US" sz="1200"/>
              <a:pPr algn="r"/>
              <a:t>46</a:t>
            </a:fld>
            <a:endParaRPr 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89583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D6EDDB5-AC54-457B-8EC0-D96FB195CDFE}" type="slidenum">
              <a:rPr lang="en-US" sz="1200"/>
              <a:pPr algn="r"/>
              <a:t>47</a:t>
            </a:fld>
            <a:endParaRPr lang="en-US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119367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D6EDDB5-AC54-457B-8EC0-D96FB195CDFE}" type="slidenum">
              <a:rPr lang="en-US" sz="1200"/>
              <a:pPr algn="r"/>
              <a:t>48</a:t>
            </a:fld>
            <a:endParaRPr lang="en-US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79054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6B50AA9-1161-4890-B70F-EF0ADA182DE3}" type="slidenum">
              <a:rPr lang="en-US" sz="1200"/>
              <a:pPr algn="r"/>
              <a:t>49</a:t>
            </a:fld>
            <a:endParaRPr 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12721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AAA0AC8-016A-466C-9C75-4C7DEEBE1BDE}" type="slidenum">
              <a:rPr lang="en-US" sz="1200"/>
              <a:pPr algn="r"/>
              <a:t>50</a:t>
            </a:fld>
            <a:endParaRPr lang="en-US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0880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EA94742-7767-4134-BD36-F932EE79C497}" type="slidenum">
              <a:rPr lang="en-US" sz="1200"/>
              <a:pPr algn="r"/>
              <a:t>11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30832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0EB90A-1833-44A3-B8AB-83CCDC416D42}" type="slidenum">
              <a:rPr lang="en-US" sz="1200"/>
              <a:pPr algn="r"/>
              <a:t>51</a:t>
            </a:fld>
            <a:endParaRPr 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66563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C114151-1685-46A7-934A-F3E365EA183E}" type="slidenum">
              <a:rPr lang="en-US" sz="1200"/>
              <a:pPr algn="r"/>
              <a:t>52</a:t>
            </a:fld>
            <a:endParaRPr lang="en-US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260672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87BCCD4-15BC-454B-B48C-749A80C034FB}" type="slidenum">
              <a:rPr lang="en-US" sz="1200"/>
              <a:pPr algn="r"/>
              <a:t>53</a:t>
            </a:fld>
            <a:endParaRPr lang="en-US" sz="12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830277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EEC0C0F-24FD-49EF-BFA2-48EAB797E314}" type="slidenum">
              <a:rPr lang="en-US" sz="1200"/>
              <a:pPr algn="r"/>
              <a:t>55</a:t>
            </a:fld>
            <a:endParaRPr 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1086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648738B-B2D3-4650-83BB-AF4C53807927}" type="slidenum">
              <a:rPr lang="en-US" sz="1200"/>
              <a:pPr algn="r"/>
              <a:t>56</a:t>
            </a:fld>
            <a:endParaRPr 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016866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67FA94-C417-49FF-8309-BF3BFDA7522D}" type="slidenum">
              <a:rPr lang="en-US" sz="1200"/>
              <a:pPr algn="r"/>
              <a:t>57</a:t>
            </a:fld>
            <a:endParaRPr 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90255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94567C8-4B58-454E-AB87-BF9691F6892C}" type="slidenum">
              <a:rPr lang="en-US" sz="1200"/>
              <a:pPr algn="r"/>
              <a:t>58</a:t>
            </a:fld>
            <a:endParaRPr 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dirty="0" smtClean="0">
                <a:effectLst/>
              </a:rPr>
              <a:t>AIBO</a:t>
            </a:r>
            <a:r>
              <a:rPr lang="en-US" dirty="0" smtClean="0">
                <a:effectLst/>
              </a:rPr>
              <a:t> is an iconic series of </a:t>
            </a:r>
            <a:r>
              <a:rPr lang="en-US" dirty="0" smtClean="0">
                <a:effectLst/>
                <a:hlinkClick r:id="rId3" tooltip="Robot"/>
              </a:rPr>
              <a:t>robotic</a:t>
            </a:r>
            <a:r>
              <a:rPr lang="en-US" dirty="0" smtClean="0">
                <a:effectLst/>
              </a:rPr>
              <a:t> </a:t>
            </a:r>
            <a:r>
              <a:rPr lang="en-US" dirty="0" smtClean="0">
                <a:effectLst/>
                <a:hlinkClick r:id="rId4" tooltip="Pet"/>
              </a:rPr>
              <a:t>pets</a:t>
            </a:r>
            <a:r>
              <a:rPr lang="en-US" dirty="0" smtClean="0">
                <a:effectLst/>
              </a:rPr>
              <a:t> designed and manufactured by </a:t>
            </a:r>
            <a:r>
              <a:rPr lang="en-US" dirty="0" smtClean="0">
                <a:effectLst/>
                <a:hlinkClick r:id="rId5" tooltip="Sony"/>
              </a:rPr>
              <a:t>Sony</a:t>
            </a:r>
            <a:r>
              <a:rPr lang="en-US" dirty="0" smtClean="0">
                <a:effectLst/>
              </a:rPr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23395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535B7E1-FE6B-49B9-AFD7-68B46D891586}" type="slidenum">
              <a:rPr lang="en-US" sz="1200"/>
              <a:pPr algn="r"/>
              <a:t>59</a:t>
            </a:fld>
            <a:endParaRPr 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513499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59DD049-441E-40A8-BA34-2220B841465F}" type="slidenum">
              <a:rPr lang="en-US" sz="1200"/>
              <a:pPr algn="r"/>
              <a:t>60</a:t>
            </a:fld>
            <a:endParaRPr 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704574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46A6489-2388-4F1E-B663-B68B28D9B467}" type="slidenum">
              <a:rPr lang="en-US" sz="1200"/>
              <a:pPr algn="r"/>
              <a:t>61</a:t>
            </a:fld>
            <a:endParaRPr lang="en-U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95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47529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5768DB2-E5FD-4DEA-939F-6E94AAF80DDD}" type="slidenum">
              <a:rPr lang="en-US" sz="1200"/>
              <a:pPr algn="r"/>
              <a:t>62</a:t>
            </a:fld>
            <a:endParaRPr 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94123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98DA929-35D8-449F-BD02-3C62FE114428}" type="slidenum">
              <a:rPr lang="en-US" sz="1200"/>
              <a:pPr algn="r"/>
              <a:t>68</a:t>
            </a:fld>
            <a:endParaRPr lang="en-U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521085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59230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07227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20791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602881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158149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634266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138702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4332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5570C9E-4D21-49CE-A92C-F6DD0B307CF8}" type="slidenum">
              <a:rPr lang="en-US" sz="1200"/>
              <a:pPr algn="r"/>
              <a:t>17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030613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721190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8470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912016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990902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777156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6710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5E6B155-3C5C-4F07-9AB1-1FB111CADD52}" type="slidenum">
              <a:rPr lang="en-US" sz="1200"/>
              <a:pPr algn="r"/>
              <a:t>83</a:t>
            </a:fld>
            <a:endParaRPr lang="en-US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2959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5C3CC73-0358-40AB-A34F-E88480822AE2}" type="slidenum">
              <a:rPr lang="en-US" sz="1200"/>
              <a:pPr algn="r"/>
              <a:t>18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Char char="•"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83330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CEF65CD-A7B1-4CC1-9BFA-76A06EF0DAFB}" type="slidenum">
              <a:rPr lang="en-US" sz="1200"/>
              <a:pPr algn="r"/>
              <a:t>19</a:t>
            </a:fld>
            <a:endParaRPr lang="en-US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1679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05A51B6-3097-48E6-966D-551BAB65E709}" type="slidenum">
              <a:rPr lang="en-US" sz="1200"/>
              <a:pPr algn="r"/>
              <a:t>20</a:t>
            </a:fld>
            <a:endParaRPr 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9514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8/31/2014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01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0DBF-B614-4F99-BDDB-6C711974BF21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55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0DBF-B614-4F99-BDDB-6C711974BF21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795361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0DBF-B614-4F99-BDDB-6C711974BF21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2158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0DBF-B614-4F99-BDDB-6C711974BF21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191744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0DBF-B614-4F99-BDDB-6C711974BF21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1858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19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36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9600"/>
            <a:ext cx="73787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9625" y="2214563"/>
            <a:ext cx="7958138" cy="3881437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63754-0050-4B33-AFC2-5CBB9C8EB5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2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r>
              <a:rPr lang="en-US" smtClean="0"/>
              <a:t>8/31/2014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84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0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81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8/31/2014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3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r>
              <a:rPr lang="en-US" smtClean="0"/>
              <a:t>8/31/2014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8/31/2014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9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r>
              <a:rPr lang="en-US" smtClean="0"/>
              <a:t>8/31/2014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2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r>
              <a:rPr lang="en-US" smtClean="0"/>
              <a:t>8/31/2014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0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D0DBF-B614-4F99-BDDB-6C711974BF21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Line 114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3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9" Type="http://schemas.openxmlformats.org/officeDocument/2006/relationships/image" Target="../media/image51.png"/><Relationship Id="rId21" Type="http://schemas.openxmlformats.org/officeDocument/2006/relationships/image" Target="../media/image42.png"/><Relationship Id="rId34" Type="http://schemas.openxmlformats.org/officeDocument/2006/relationships/oleObject" Target="../embeddings/oleObject17.bin"/><Relationship Id="rId7" Type="http://schemas.openxmlformats.org/officeDocument/2006/relationships/image" Target="../media/image35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38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46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7.png"/><Relationship Id="rId24" Type="http://schemas.openxmlformats.org/officeDocument/2006/relationships/oleObject" Target="../embeddings/oleObject12.bin"/><Relationship Id="rId32" Type="http://schemas.openxmlformats.org/officeDocument/2006/relationships/oleObject" Target="../embeddings/oleObject16.bin"/><Relationship Id="rId37" Type="http://schemas.openxmlformats.org/officeDocument/2006/relationships/image" Target="../media/image50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oleObject" Target="../embeddings/oleObject14.bin"/><Relationship Id="rId36" Type="http://schemas.openxmlformats.org/officeDocument/2006/relationships/oleObject" Target="../embeddings/oleObject18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6.png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45.png"/><Relationship Id="rId30" Type="http://schemas.openxmlformats.org/officeDocument/2006/relationships/oleObject" Target="../embeddings/oleObject15.bin"/><Relationship Id="rId35" Type="http://schemas.openxmlformats.org/officeDocument/2006/relationships/image" Target="../media/image49.png"/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Hst_sts82.jp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jpeg"/><Relationship Id="rId7" Type="http://schemas.openxmlformats.org/officeDocument/2006/relationships/image" Target="../media/image114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grauman\Desktop\slides\aug28\pedestrian.mpg" TargetMode="Externa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.aibo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914400" y="990600"/>
            <a:ext cx="738028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altLang="zh-CN" sz="4000" dirty="0" smtClean="0">
                <a:solidFill>
                  <a:srgbClr val="003366"/>
                </a:solidFill>
                <a:ea typeface="宋体" pitchFamily="2" charset="-122"/>
              </a:rPr>
              <a:t>Advanced Digital </a:t>
            </a:r>
            <a:r>
              <a:rPr lang="en-US" altLang="zh-CN" sz="4000" dirty="0">
                <a:solidFill>
                  <a:srgbClr val="003366"/>
                </a:solidFill>
                <a:ea typeface="宋体" pitchFamily="2" charset="-122"/>
              </a:rPr>
              <a:t>Image </a:t>
            </a:r>
            <a:r>
              <a:rPr lang="en-US" altLang="zh-CN" sz="4000" dirty="0" smtClean="0">
                <a:solidFill>
                  <a:srgbClr val="003366"/>
                </a:solidFill>
                <a:ea typeface="宋体" pitchFamily="2" charset="-122"/>
              </a:rPr>
              <a:t>Processing</a:t>
            </a:r>
          </a:p>
          <a:p>
            <a:pPr algn="ctr">
              <a:lnSpc>
                <a:spcPct val="85000"/>
              </a:lnSpc>
            </a:pPr>
            <a:r>
              <a:rPr lang="en-US" altLang="zh-CN" dirty="0" smtClean="0">
                <a:solidFill>
                  <a:srgbClr val="003366"/>
                </a:solidFill>
                <a:ea typeface="宋体" pitchFamily="2" charset="-122"/>
              </a:rPr>
              <a:t>(CEN 745)</a:t>
            </a:r>
            <a:endParaRPr lang="en-US" altLang="zh-CN" dirty="0">
              <a:solidFill>
                <a:srgbClr val="003366"/>
              </a:solidFill>
              <a:ea typeface="宋体" pitchFamily="2" charset="-122"/>
            </a:endParaRPr>
          </a:p>
        </p:txBody>
      </p:sp>
      <p:sp>
        <p:nvSpPr>
          <p:cNvPr id="7172" name="Rectangle 13"/>
          <p:cNvSpPr>
            <a:spLocks noChangeArrowheads="1"/>
          </p:cNvSpPr>
          <p:nvPr/>
        </p:nvSpPr>
        <p:spPr bwMode="auto">
          <a:xfrm>
            <a:off x="685800" y="3049588"/>
            <a:ext cx="7696200" cy="289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b="1" dirty="0"/>
              <a:t>Lecture # 1: Introduction</a:t>
            </a:r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 b="1" dirty="0"/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762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Course Information</a:t>
            </a:r>
          </a:p>
        </p:txBody>
      </p:sp>
      <p:sp>
        <p:nvSpPr>
          <p:cNvPr id="10244" name="Rectangle 1027"/>
          <p:cNvSpPr>
            <a:spLocks noChangeArrowheads="1"/>
          </p:cNvSpPr>
          <p:nvPr/>
        </p:nvSpPr>
        <p:spPr bwMode="auto">
          <a:xfrm>
            <a:off x="228600" y="9906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dirty="0"/>
              <a:t>Books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dirty="0"/>
              <a:t>Digital Image Processing, Rafael C. Gonzalez &amp; Richard E. Woods, Addison-Wesley</a:t>
            </a:r>
            <a:endParaRPr lang="en-US" sz="2400" dirty="0"/>
          </a:p>
        </p:txBody>
      </p:sp>
      <p:pic>
        <p:nvPicPr>
          <p:cNvPr id="10245" name="Picture 4" descr="boo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2743200"/>
            <a:ext cx="185896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2743200"/>
            <a:ext cx="199707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2362200" y="5334000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Second Edition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4705350" y="5334000"/>
            <a:ext cx="146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Third Edition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762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Course Information</a:t>
            </a:r>
          </a:p>
        </p:txBody>
      </p:sp>
      <p:sp>
        <p:nvSpPr>
          <p:cNvPr id="10244" name="Rectangle 1027"/>
          <p:cNvSpPr>
            <a:spLocks noChangeArrowheads="1"/>
          </p:cNvSpPr>
          <p:nvPr/>
        </p:nvSpPr>
        <p:spPr bwMode="auto">
          <a:xfrm>
            <a:off x="228600" y="9906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dirty="0"/>
              <a:t>Books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dirty="0"/>
              <a:t>Digital Image </a:t>
            </a:r>
            <a:r>
              <a:rPr lang="en-IE" dirty="0" smtClean="0"/>
              <a:t>Processing using </a:t>
            </a:r>
            <a:r>
              <a:rPr lang="en-IE" dirty="0" err="1" smtClean="0"/>
              <a:t>Matlab</a:t>
            </a:r>
            <a:r>
              <a:rPr lang="en-IE" dirty="0" smtClean="0"/>
              <a:t>, </a:t>
            </a:r>
            <a:r>
              <a:rPr lang="en-IE" dirty="0"/>
              <a:t>Rafael C. </a:t>
            </a:r>
            <a:r>
              <a:rPr lang="en-IE" dirty="0" smtClean="0"/>
              <a:t>Gonzalez, </a:t>
            </a:r>
            <a:r>
              <a:rPr lang="en-IE" dirty="0"/>
              <a:t>Richard E. </a:t>
            </a:r>
            <a:r>
              <a:rPr lang="en-IE" dirty="0" smtClean="0"/>
              <a:t>Woods and Steven L. </a:t>
            </a:r>
            <a:r>
              <a:rPr lang="en-IE" dirty="0" err="1" smtClean="0"/>
              <a:t>Eddins</a:t>
            </a:r>
            <a:r>
              <a:rPr lang="en-IE" dirty="0" smtClean="0"/>
              <a:t>. </a:t>
            </a:r>
            <a:endParaRPr lang="en-US" sz="2400" dirty="0"/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3276600" y="5576887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latin typeface="Arial" charset="0"/>
                <a:cs typeface="Arial" charset="0"/>
              </a:rPr>
              <a:t>Second Edition</a:t>
            </a:r>
          </a:p>
        </p:txBody>
      </p:sp>
      <p:sp>
        <p:nvSpPr>
          <p:cNvPr id="72706" name="AutoShape 2" descr="data:image/jpeg;base64,/9j/4AAQSkZJRgABAQAAAQABAAD/2wBDAAoHBwgHBgoICAgLCgoLDhgQDg0NDh0VFhEYIx8lJCIfIiEmKzcvJik0KSEiMEExNDk7Pj4+JS5ESUM8SDc9Pjv/2wBDAQoLCw4NDhwQEBw7KCIoOzs7Ozs7Ozs7Ozs7Ozs7Ozs7Ozs7Ozs7Ozs7Ozs7Ozs7Ozs7Ozs7Ozs7Ozs7Ozs7Ozv/wAARCAFXAQQDASIAAhEBAxEB/8QAHAAAAQUBAQEAAAAAAAAAAAAAAAIDBAUGAQcI/8QAShAAAgEDAgMDCAcFBgUDBAMAAQIDAAQRBSESMVEGE0EUIjJhcYGRsRU0QlNzodEHI1KSwTM1YnLh8CR0gpOyJUPxFmODwqKj0v/EABoBAQADAQEBAAAAAAAAAAAAAAABAgQDBQb/xAAtEQEAAgICAgECBQIHAAAAAAAAAQIDEQQSITFBBRMiM1FhgTLRFGJxkaGx8P/aAAwDAQACEQMRAD8A9BAHCNhyrvCOgoX0R7KKlA4R0FHCOgqJcapa2sxildgw54Ummvpyw+8b+Q1eMd5jcQpOSkTqZWHCOgo4R0FRIdVspm4VnUH/ABZX51LBBGQc1WazHuFotE+pHCOgo4R0FFFQkcI6CjhHQUUUBwjoKOEdBRRQHCOgo4R0FFRpjdhm7kcW/mhsYxj486CTwjoKMDoKr459SkKgwoMlSSVxhTz8efP4UlZtVdiOBQVQZyuxY9Ou2aCy4R0FHCOg+FQ0OolwsioqcXMYzjP6U3/6oOLAVsYA4sdT/Qge6gsOEdBRwjoKgA6p3YHDHkJz9eP1p+2N2ZXNwAF4V4QMc98/0oJHCOgo4R0FFFAcI6CjhHQUUUBwjoKOEdBRRQHCOgo4R0FFFAcI6CjhHQUUUBwjoKOEdBRRQNuMNt0ook9L3UVWVji+iPZRQvoj2UVZVmNb/vST2D5CpsfZ+KSJHNw/nKDjhFQtb/vSX/KPlWkt/q8X+QfKt+S9qYqdZefix1vlv2hST9nnVCYJg7fwsMZ99RLS/udNnMTcXAp86JvD2dK1NU/aC1UwpcrsVPCfWPD/AH66rizd56ZPO18uGKR3x+NLWGVJ4lljYMrDINKVlYZUgj1VS6HdOtpPEI2lMfnpGpALZ5gZIHh4mkdm7nTrfQ7ma2hltbaCaQyCVuIgjmdqy5KdLzVpxX70iy+oLKCAWAJ5b86objtPJb6Zbak2nk2tywVD3oDLn0SwxgA+3xpGq3EJ1HSPpHTZlmM4EDpKCiueuDk7DPKqOjQ0Vmdb1e9tu02l2sNtctCWkLLGVHf4TbG/hnxxVtNqVwotEj06ZprrOVYgLEB4swyB7s0E93WNC7sFVRkljgCmra7trxGe2njmVTwlo2DAHpkVE03VV1Ce7tJbcwXFo4WSMtxAgjYg+INV3Y4AW2pADA+kJf6UGiooooCiiigKKKKAooooCiiigKKKKAooooCiiigKKKKBuT0vdRRJ6XuoqsrHF9EeyihfRHsoqyrMa3/ekv8AlHyrSW/1eL/IPlWb1v8AvSX/ACj5VpIPq8X+QfKtmb8qjHg/NuXVfrpA0xgfFlFT2ZUBZiFA8SazWtapDcyLDHIO7j3yTjiPWuWCk2vE/o68i8VpMJHZ3aW4Y8goyffUTs4Le47ParHMxMT3M/HwbnhPSrbR7OP6MPeokgn3ZWAII8Af9+NI1XRwdJuY9Iiis7qRAFeJAhOCCRkdeXvqM9otkmYTx6zXHESzWmXmn6vpFtpNzqltHBDIPMfKSuqnzVOdhyG4Jq47UOi6hoQLKMXynn4YpF7a2N/pDWiaBILoxcEatb8PdtjY95ywD4g7++pyabHDa2sFxpsV/JDAkbTOikkgY8RXF3Q9flSDtT2fnlcJEGmBdjgAlABvTuqaufpuz05btbW1uImka4VhlsfZVjsPbU6ZfKYlin0dZY0xwo/CQuOgrk8YuVRZ9GSVYzlA/CQvszyohS9mZ7Re02tJBL5rd3wcbkl8A5OTufbUnsa6tb6mFYH/ANQlOx8NqsiuWkY6OpMo4ZM8PnjoeootII7eXNvpENszDBdQq5HTYUFjRTfFP91H/wBw/pRxT/dR/wDcP6UDlFN8U/3Uf/cP6UcU/wB1H/3D+lA5RTfFP91H/wBw/pQGmzvEn85/SgcorhdAcFlB6ZrtAUVwsqjLEAes10EEZBBHUUNiiiigKKKKAooooCiiigbk9L3UUSel7qKrKxxfRHsooX0R7KKsqz2r2dzNqLvHA7KQNwPVTPBq4XhHlQA5AE1p6K1RyZisRqPDLPGibTaJmNsv5BqdyQHSVvxG5fGq7tXootNFSeZleTv41AA2AJ33Nbms32920BP+Zj+dUvyLWjXqFqcetZ7e5WOravbdn7BZpLeVohgAQqMAnr0qNedqEsHhluLC4jspmCrctw435ErnIHt+FR+3gz2WcHxkj+dHbhVPZ1EI28oiGPfXBpSpu0otbm3Fxp11Da3MgjjuX4ccR5ZXOR76m6lqgsHt4Vt5Lie5YrFHHgchkkk8gBVT23/ui1/52L+tStU1SaPWrHSLdlie6VnaZhnhUeCjxJxRCRpmspf3NzZvA9vdWpAkicg7HcEEcxTEnaEMLt7Kyku47NiszqwXzhzCg88VWaEYx251hI52n4YkBd2ySds/A7UzptzDYXus6ZZ3VrIJZmZTNL3fC7DBXGPOx6vZQXVp2jgn0l9Wnga2s1UMruysX8OSk+O1LGttFNbpfWMtpHctwRSOykFjyDAHYmqDtDpL6X2Ht7aCQyraTJJKw+0MnPuyQauzpVjqkFvcyX1xcQq6zREyjh4hyOwoLiiu1HuXdJIArFQ8nCwwDkYJ/pUxG5RM6P0VDnadS7RszKr+coxnh4fD40hp5XEnc3Bx3SMjcI5knflVopKveE+iq6S+lSNy2BLFGeNANs5GD7N6kq/d3MaGV2LqTgrseW+cbf60mkwReJRNbtxJbxlEHemQKp8d6k6bd+V2auTl181/bXNQ9G2/5hKhTO+mak/drxJdDKgfx/8AyfzrrWO9Ovy5Wnpft8E6nIbi/t4iMwrKFP8AiO2fgCPjVwxSKInZVQZ22wKqb2DydtPjzkiYFj1ORk1Pvi7rHBHjilbfi5cI3P6e+l4iYrEFJmJtMmdMu5pzPHcDEiNxcPQEbCmb17y0slmNyxlLAEYGBn3V1zLbavDNMI1E6mMlCcE+Gc+6l679QX8RanUd416lG56Tv3B54rlOMi6dk4CQSBkH4UaZJLNZJNLIXaTJ5DA3qRN/Yv8A5T8qi6SQNKhJOAAc/E1z91lf1eEm4l7mB5MZ4RsOp8Kj6XcSz27ic5mjcq9cmla5aBLcKc/vTx8sDl+fypiEyW2ssJuEC6TI4ORYVNaxNJj5JtMXifg5xXDaq9sLlwgi4xsuxzjpRaS3FzHIjMC0UpTiG3Fim3iWfXnR2YDyf7LFfEdKXpbMk9xaA8UUJHAfEeqrzH4d/tClZntqf1lNfORnpRRJ6XuorJPtqgvJCjYnbwrnEf4G/L9aUvoj2UVZBPEf4G/L9aO8P8Dfl+tKIyMHfNY7StLsZu1+t2slqjQxLEY4yNlyuTjpQa/iP8Dfl+tRL7TbPUgovLUzKpyFZtgeuM1SaJfPYalrVnLLNLY2Uid0cNIYwQcrtk4FWNl2o0vULuC2tpWd51ZkPAQNvA9DQSLnSbG8t0t7m1aWJPRR3JH/AJb0XOk2N5AkFzaNLFH6Ks5IH51xtZgMsqW0FxeGFuGUwJxBD0ySMn1DNP2WpWmoWhuraYNECQxOxUjmCDyoGbrSrG9ijiurVpUj3UM5OD15865eaPp9/HEl3Zd8If7Ms26+/Oaak7RWkdr5YIbmSzHO5SPKDfGeeSPWBUm41S3hkjiQPPNKnGkUK8TFevQD1k0Da6RYxTm5t7GKO5VOGOQqPNwNqz+m2Oi3NjJ9PwwDU2djcmc8DFs815bYxjFaODV7SaC4lLtD5Lnv0lHC0e2dx7OlItdXgvJoUW2uEWdS8MskeFcDfY5yPeBQV/Zaykt9LuIZEkezknfyaOYbiLwyDyB32NS7bs/pFnN30GmqjZyN8gHqATge6lP2gtVaXu4p5ooJO6lmjTKI3iOeTjO+Aaj6lLaDtHpolvLqGZWZY4UUiOXI8TjG1Bc8R/gb8v1pMirKoDxMQDkctj8ahXev6dY3qWlzK8csgPCGjbDYGdjjB6beJxSE7QWranHp8sNzbyy5MRmi4RJjof1xQ0ndzHwgdy+xJ9Lf45rnk8WCO5YAgLgHGw5DnTd3qdvZzxWzB5LiYExwxjLMBzPQD1mo1lr9vf3clrDb3PewvwzKyAd0fXv6vDNTuUdYWDIjMWaEkleHJxy6c6SkMcbBlhbIGBk5wPjT1FNyahCu3tmkUXFvK7AZGASB8DXDeWzcGbeY936GYztU+im5NQrZp7Odw8ttOxHLKNtXfKbXvVl8nn41GAeFthVjRTtJ1j2rp7i0uSpmtpn4eWUO1E1zaXChZbedwvIFGqxop2n9TrCA17A0XdGG4KYxjgNNCSxWMxi1nCH7IVsVaUUi0wTWJVyXNokgkW2nDAYzwHl0rktxaTSLJJbTsy+ieBtqsqKdp3s6xrSsMtk0plNtPxnm3C2akWc0DFo4YXj+0coRmpdcpNpn3JFYg3J6Xuook9L3UVSVzi+iPZRQvoj2UVZUVldMiM3bXtAglkiysPnRkA+j6wa0DajbAlSzgjbZDVZa2WlWWoSX8Mt338uO8Zmc8eOWR40E7yC207S7mO2j4AyOzkkku2OZJ5mqzskpHYq27sef3b8J9fE1WV1c2d3btA8kyK+xMYZTj24pjTE07SLfuLSS47ockcswXx2zyoIvYUg9l4f4w79514uI86opUufJe17WBIhMq8OOuT3mPdmtE1ppYuJJreW6tTMcyrAWVXPUjwPrGDUu2l020tfJoIykW+V4GOc8855+2gNBkguez1i0QUxm3VeHpgYIqnh4h+0C9he5e3aW1TuOEL5yjmBkH18ulTLbs7pUUhmtlu4oXPEYI5HWIn/L/SpWp6TYaqsflEMqyQ/2UsRKunsNEm20G0V7+e5uZ5fL4xHOZGUDAGBjAGOdVmmy6h2d1e10S8kF3ZXHELObHnx8I9E/78auItLtI7KW1YXMwlXhd5XZnYe3w91ct9KtYLtLp/KrmaJSsbzsXKA88frzohR30F12Wmn1jT5FudMml47q2Y7qScFlPtqXrzrJr3ZuQcnlcjPrUVMbQrF8pJ5XJblzJ5MzsY+LOeXTO+OXqpd9o9nqF5DdTeVCSDeLgdlCH1D3USgauiSdudDDKGASZtx4hdqV2k213s8fHylt/cKm3OjWd1fx30pvO/iGI2WRhw7YOPbXb7SLPUrqG4uPKu8hOYysjKEPUYohW6ww03tXY6kjrLJPEbdrbiAcjc8S529uSPzqZpGmTx6zqOrXCdyb3gCQ8QJVVGMtjbJ9WcVX6hZWep9p2s9ajTyeKBTalvNMpPpZbmSD4eujStPTTO1C2+l3M0tj5OxnjMnGkbZ80A+B/Og1VFFFAUUVx3VFLuwVRzJOAKDtFZvUe3Gm2XGIEkvGTc91jA/091Qof2j2RkK3FjcRDAIYENt18KDY0VF0/VLLVIBNZXCSr44O49o8Kl0HKKKKAooooCiiigbk9L3UUSel7qKrKxxfRHsoqZFpskkKOJFAZQaX9FSfeL8KlCBRU/6Kk+8X4UfRUn3i/CpECip/0VJ94vwo+ipPvF+FBAoqf9FSfeL8KPoqT7xfhQQK7U76Kk+8X4UfRUn3i/Cgg0VO+ipPvF+FH0VJ94vwoINFTvoqT7xfhR9FSfeL8KCDRU76Kk+8X4UfRUn3i/CgrZoIbmMxzxJKh5q6hgfcaIYYreIRQxpGi8lRQAPcKsvoqT7xfhR9FSfeL8KCBRU/6Kk+8X4UmTTjDG0kkyKiDLMdgBQVt1dQ2du9xcSCONBksawmt6y+teURM88EKw8dvGsYPetxALxEnG58N+R6VzWtZbXruXuMtp9qSEJ2V2388+oYyBVFq2rNcMVySFULjJGFHm+4DkdvEgczUCDdOjSfuu77xoRCHGFDAek+3hzA61BcgqWGykCKIHGcdcUqaVcNlywYgg8OGc+rotNOz8ZcgGUAAqBsooJVhqN3pV6bmznMUsSANg7N6jnnXrPZntJD2gsuPCx3MY/exA/mPUa8adSEABVmJyzZFS9O1O60jUI7y0YhovRHMOPEVI90opvs/cwdo9Ii1G0lXhcYdDzRvFTVn9FSfeL8KCBRU/6Kk+8X4UfRUn3i/CggUVP+ipPvF+FH0VJ94vwoKyT0vdRT17btbTBGYElc7UVVK8tfqkP4a/KnaatfqkP4a/KnalAoorlAyl7bSTGFLiNpASCgbcEYyMerI+NLknjhAMjheI4GfE1n4dN1GDUby6EXeJLPM0cZcDHEihWyN+akHpnIrtpp+oiWM3ETlY74zRgyDzIzDw42Y/bJ2350GizSFmjeR41cF0wWUHcZ5Vm4rHWd2ZHSMzRu8Kyg5XgIZVJJ+0VO53x66tdOtZra7nLiQo0USLJIwLMVBznHjvQTfKoO8MfepxBuEji8entpx3WONpHYKijLMxwAOtVtjDc2kJt5LfjPfuwl4hgqzluLrnB5Y5il6lBc3+kFIowk5ZHEcjDB4WDcJIzzxj30EyO5hlcokqsygEqDuAeVOA5qmuYtUuJJyiGOHEJRCVDth8yLkH+HYb+JqO+mag068TStbkzkRiTHACoCKd99wT6s48KDQ5pDzxRvGjuqvISEBO7EDO3uBqiS21QGGV7eRpbe1CqDcYWWXhweLB5D1Dmc+AojsNQ763PAyCO5aRSzKeAGDhzjJ+2TtvQaDi9dFZ2PTr/6MjhkF13rsgnPfKeHCkMUwR6XLflnOMitDHnu1yCDjkTnFAqiiig5yrzX9onaWa8ddA0tiRI3DMyHJbfHCMev9K0PaftKIHfS7GQG4K5nkB/sV/8A9H8q8jluJnuXv0YxIsgCNxEEAbjHr2GfbQO315JY2jacGACOcog2zjG/U7fntiqSZweIo/jls7AdM+v1CiaRjIzB88XLFMcXAwJIYjbhHoj9aDokOcgtxMN2bnn+lIDb78ulDZZixPPfNWuhaP8ATF0VaQwwrgPIBkg+G1BVhGB4cHB5bV1SyAjG43wfH3VrtZ/Z5fWlgl9YSG7iKcRUjD7dAOdZAsyMOIHowPwNBrv2e9qG0LXkt3P/AAd1hJQWwF/hbfp8vdXuoPEMg7GvltgV85Tuh+Fe5fs07SjW9AW2nk4rqzARsndl8D/Sg2dFFFAUUUUFLrH1tfwx8zRRrH1tfwx8zRUJWtr9Uh/DX5U7TVr9Uh/DX5U7UoFFFFBSQ66Zb+6te6T/AIZ5FbhYkgKqkMRjYHix7qlW+qx3MEbRqZHeJJG4BlU4hkZzvv7KT9B2gllmDSCSWR3ZuIZ89QpHLlsNuoFLttHt7Qr3EkqBYVhIyPPVQQpO3MA86Bqw1yK7t0ZopFmNslwU4eat0PtBG+KWNdsSIzxtiSFpuLh2VF5kn8qSNAtAqqJJhwQxwqeIbKjcS+HX411NCtFGGMrr3LwEM2coxyQfGgcsr97u9uoGgaIQKhBcYLcQPh4cqTpmpG+eZSqr3MkkZAz9lyoPLx4TTtnp0dnLJIsssjyKqs0jAkhc48PXSIdLSBHWO5uAHd39IDBZuIkYHXPuNB3UNQ8glteMDup5DGzk+ieEsP8AxxUW21wSpHJLCYhkpJGTl0k4+FVwPE7/AAqwu7SC+hEM68SB1fGcbqQR+YqM2jWTPcSBCslxMkzsp3DoAFI/lH50Cjq9vjASVnHEWjCZZQuOLI9WRy552zTUmsRtd2kVuhljnm7tpR6K/umkGOp2Hxpw6TATxCSVZCHDOrYZg2C2dvUOWMY2rg0W2W5SWNpY+7kEixqwChghjzjH8Jx+dBIsL6HUbRbqDPdvupI5ipNRrKyisUkWIsTLIZHLeLEAZ228B86k0BWT7ZdsE0SMWNkRJqM6+avMRKftH+gp7tl2wt+zNjwoVlv5gRDF0/xN6h+deZaTFPeXk2o37tLNK3HI7c/9gUDupytp+hyccjSXN42HkbdmzuxJ/wB86yk8jcLRuTgHPDnYcv0FXHaW/eS+WDBAtwOJc/aO5HyHurOvIJHwWOSdzig4WzuwwR4eJ/0rjYY8QGB0HhQd9l5fOuZ+yOX9aAzxLjkF3FemdltOSLsdZyqmJbmSR2OOYzwj5V5kpwd+Ver9kWln7EWMitxLaTSxsvvz8jQa/SJSunJbTAM2TgjfY8815z+0zsuljeHU7Mfu5D++QfZbr7610GrSWdzx4DBcjh9ZpN7Mup3jR3MYYOo8xxsykdKDxXPJvVg+v/Yq27K67L2a1+C+jOYg3DKM+kh9If19wpztZoa6Dr9xZRPxQkCWLqFIyB7tx7qow2CM8jsf9++g+o4ZkuIEmiYOkihlYeIPI05WK/ZleXg7Pw6dqEZR40Elu5ORJCTtj2Hb3itrQFFFFBS6x9bX8MfM0Uax9bX8MfM0VCVra/VIfw1+VO01a/VIfw1+VO1KBXDXaKDJ3M15AL9LaSSUFGlS4Cnii/eDijbr4kHoCPWZyXWp3V/d2yXCQ93kRZTd1KAq4GN/OJB3xtjGd6vcDpRgdKDOPqGqeS20odoPKcgmaMAROFGATwnYsG/LGM0+t/efSYWS4HdC6EJRUGCpi4s5O/p7flV5gdKMCgp7u5Fv2lhaWRlhFlISN8FuNMbdcZx76sTcQy28rBvNTiVsgjBHPnT+KMCgzNjfzxadZRNOf3gjE86RkmIGM4znIzxLgn1jrUOWe5OhQ2xknQiKJ0Aj86Vu9wwORnYAHbHOtlgdKMCgoJL258phgiuBEktzMskgQEqoUleeQN8c6VYalez3dh3rcUdxaqzoigFJOEli2Ry5AYOx2POr3hHSuOyxoXchVG5JOAKBVZbtl23s+zFqY0KzX7j93D/D626D51Udrv2kwWMD22jussx80z4yq/5evt5e2vJXluNSvGnmdpZpWyzscs1BaWz3naDVXvb6R5XZuJix9ew9nq9lawxxWOlm4bZQpds9B/rUTRNMMNmrAYZjkn/ftpzt3ILHR4Lcea1wRt/hG/z+VBgry4knlklYHjkYs3t/0qJ6I9Z/KusxdiWYkClvFIoVpUK8QymRz/0oEKeEcJ8fyoIwd9iKmNpNwmmrfyDhR2woPM+uog3APTY0HWA9LOAd69Y/Zw0q9lbuGWIpwTrKoIxxKwx/SvO+zVpFqGv2dvOB3Zc59gBOPyr0nSrsWWpPFIcRyoYz6j4fnQP63EI5LmIA8a8DnHMD0SfYMg1Gniu1su8kIeWywpkU54k8PhWisoI5TFqE6iR2TujxcipyD8qjXAt1nfTwV/eSYZwNiDyoMH+0aVLuPSL8J+8aN45Gxz4SCB+ZrEOMhlHPn7a3vbS3LaNKiKALS4DD1Kcr8ytYEkbN4+NB7d2Gm7/sdpNyN5LfKZ8eEMQR7MfIVtwQQCDkGvMP2VX6S6BeWLenBOW9zD9Q3xr0TTZxLb8GcmPzfdQTKKKKCl1j62v4Y+Zoo1j62v4Y+ZoqErW1+qQ/hr8qdpq1+qQ/hr8qdqUCiiigKKKKAooooCiioF3qkVuSi4dxzxyFcsuWmKva86TEbTiQOZqFc6zp1ohee8iRRzPFXn3ant+kLvaWBE9zyZi3mR/DmaxLzXF5xXmo3Rbi9EHm3sHgK5Yst8vmK6j9/f8AstMRD1LU/wBpWl27tDYRPeyD7anhjB9vP8qyOsdoNT1ewe61K4MVuTiG1iHCJD1PUDqfGs6gZznzY418FHIfrUbVtQd2KGRjgAc+QrUor7uZpZdlAA61caJpxYCVwctyJqr020a7ulAUAE8zzrapAIuGKMYJ80H5mg0OkRDhUgeYi53G1YDt9qBvdfMaseCFAgydt99vdj4VuLrUY9J7PzXEh2c8CgHwHOvJbu5e8vZruQYaVy2OmfCgkaVaC5vljdCyoOJl69BWj1jSJLg2a4PdBjxMBy33rL2N7PYyd5ExUsOGvSeytu+p6RLZTsPKCCyA8x6qDMa3DcpFD3rh4SnCAOSdPyrMyIY5GjI28PX662GoQs0E0DrgjKnY7Ecqzd7PFdWkJij4Htxhureugs+wpUa8zHmsDlfbt/rWwe3knuT3QJbmAK8/0CdbTWreR5AiFipJOBgjFenaVLEmo20hYMjnhJG/MY/rQXXZu4N5pnA2A0cpRhnkfSH55qLrktvHdccT4kt35n7YP6Gmrdhp+s3tmxKC5XiVgeTruMe6pFzpnFZtIfOJ3JO9Bn9ZUXLXEQ3F3Ay4P8WMj8wK8yeB40AdOHiHEufH2V6PqLd13TZ9BhknwrNa5aK9pMVTzreQkepT/qRQSv2Zaj5L2hms3bC3kBA2+2u4/INXqmn3Qgv+EnaTzT6un514Jpd/Jp+pWt9H6dvIG9o8R869hubkAxTRt5sgDKw/I0G7oqPYXIu7OOYY84b461IoKXWPra/hj5mijWPra/hj5mioStbX6pD+Gvyp2mrX6pD+Gvyp2pQKKKKAooooCuMwUFicAc6CwUEkgAeJrIa5rxu2a2tWIgGzMPt/6Vxy5Yx13Kl7xWNyl6r2g4y0No2EHpSDx9nqrzTtR2vZ2fTtPlKjlLMvyH60jtR2jMKtp9o/7xtpXB9EdPbWOThc7AgeJO9ZMWGctvu5f4hFJm3mVpYW0PdmeVzw/ZUjBY07xNcT8TEH+EY5CoYkBUAMOEbAEVMtx3KGZ2BZuVei6JV3NHDahc7g5wPE1npZDJL5oGc7+OTT91ccZJLEs3IYrmnxB51IQkDln50Gg0O3EIV2wW61pLWMtMJHGd8L7aqtPtHmbOPNXwqz1u5+iNKEpYBgvmjxyeVBRdvdVDSW2jwEFYF4pCPFjvj5VjgQxAPLrj86XNJJPI88h4nkJJOc86b5L6zQWuh2EdzLPdTlRDax8QDeLfZz6q2NjqB0zU4bm3YuBwcXCPSyN6wthdNEjQhvMfZh1H+lXOn6iIm7uVsCAk7+IxQa7txbs5t7rTl/c3xGAvg58Kwt7pZ0+6jieRX73Zgvgc4xXovZW6S90UzakCIrW571HYc987e+st2gsYZVa+iLBAnGgPMZbagx9xE8EzRSYDxsVI9lX2k9pjbwCG6ZgEICMo5Cq3UX7+NJn4TK5LFh4jbb51AUZyM7YoPR5tWN7EsrTKzjDwSjOHHT1GtFZa8s2nvbMyluEZIPjXmPZ+Yuk1sHxJGO8iBPM+I+FWKurMZIiVD8wDyIoNBqUU0sEsgQlAOdVtsUudWSCQYS6h4W9+1EFzP3BhEzcB5jNQ7KfGvRgcom4fjQZi+tmsr24tX9OF2Q+0GvTOzVydX7HRuWzPbDuyPZ/pisb23j4e1V1IoHnlXOBzJUE1J7F3rrDe2AkK8pUwfXg/0oPT+xWq98sli+eJfOXP5itdXkWk6m1hrcVyMLh+GQZ8TXrcbrJGrqcqwyDQU+sfW1/DHzNFGsfW1/DHzNFQla2v1SH8NflTtNWv1SH8NflTtSgUUUUBXCcDJqPc31taKWnmVMeGd/hWc1jtIbiFrezDKrbNIdiR6q55MlaRuXO2StfZHaLXO/LWVq/wC7G0jg+l6vZWG7Qa0NMtuCLBuJBhR/COtTtSv4tNs3uJfAeav8R6V5ze3c17dPcO5Z3PswOgrDipOe/e/pmpE5bdp9GXfvWJJJZjktnOaVGByDAAeJFIzjzSMnx60pSobAOB45Ga9JsS1U7Hzeew4hTlzOcd2xChd23zUVX4POyD/Dg5puUySNhgdzk0S43nnPFu2w9laPQrSMKZWGy7Di8azkSF5UUKfOYKNq1cCcEUcKgg53NBp9FKSFhw8I4RnasP2s1htT1NoVb9zCSB7f9Kv9R1b6E0hjEV8puAUQHwGME+751iLeE3U6QDZpDu3Qdf60DPNs+A8elXWl6LFeaXc6jcy90ACsCZxxv+lW99oLPo1vb28IMjuCoUbgHqfzph9OBgMCs3FCpwudtuePzoMwQYJMEb8iPVVlcmKV7JVOF4Qrt6871Hu7dmtvKmOCzY4a5bB5oiijiZRxKB+f9KD0NtWkfQ7e28xrOKXBKncLyAFZXUtQ75haIx7oRlR69yRShe+QaKiQsrd5njUjODVF3zPcBxtv+VAwcmUBjsNvZXA3nDwANLugFlIHLwptuec896By3la2u0dTgo3hV2LxDKsyYCSEEjoaoTjY+qnGlbiwmwIGwoNVHchX4fE1L0DRvKr1ruW4WMFzwr4kispDeSK6cQ2GM1Yy6rLaLHJA2H4ww6eug52yEi9oZ0kyCgUA9RjnVfo155Fq8FwTwqTwyAdDsT/WpOv6wmtXcU6xMjrCEck8yN6pzyB8QaDYXbtFesvip/1Fer9jNUGo6JGCxLxAKc9PCvGbm67+ytrxSSSgD9cjY1uv2faqFkjJ2V/3T+0DKn4ZH/TQbPWPra/hj5mijWPrafhj5mioStLX6pD+Gvypx3VFLMwVRzJOAKw2u9uptMk+jrK1BliRQ0shyN1B2A9tZC91+/1J+O+vHceCg4Ue4bVqx8a943PiHG2SI9PUbrtPp8BKxSd+48I+Xxqrn7QXVyCI2EK9F5/GvNH7RwWYypMh6Ly+NQz2h1nVpTbWCuCR6MQyfea6zXBjj9ZY7xyclvE6hutR1OzswZLy6VWJ5E5Yn2VldR7bRKWSzgJPg8n6VTW9trGlajHeXdlOFjbMhkQkEePPPhmtL2o0Cy1DSzrNkFWQKGPDyceweNYbxW8+nbHxa1/qnbGX+q3uovm4kLgbgeA9lQ8Abgji6dPfXcsuzHA8VxQBn0BjHWoiIiNQ1RERGocyVA4hv4Z8BRgYwp3PgaM4PC3nHpXcbk587oTvUpcIw24wF/Oub49bV0ZXC5weZo49ixA6DagdtHCXsLk+ajqfzrZcCRZlfZVySfVWIB3GABvn2Vda7qyzwx2ts3mlQ0hHiTvigr9SvZNQu2nkJ4F2Reg8KasbtrO7FyFDlc7NyNME4wATtVho2mjVNUhtSeGMktKR4Abmg3nZDWO+ieXUmCLOeCHIzjbmOgqquw1pfywv56qT+8XpTMGJLWSWPZAxCerB2/KrC4tJLvQRcQHMiNwSAdKDGTlTeSBWzExOPjTdhJJFfqV2YEjH5YrS63paW2lWkCW/DMjyNI+PSAC8/wA6z180bTrdRZjLnfHgcbmgWC5MkDDcnK1DY8LcPXnSo55O9DSNluXuou0KvxDkdxQKvIm7qOfHmuMe+o/2Qfd/v41fS24uOzPEmMQgSE+J3wfnVCuAp686BWPNUt4bAVxmyoxsORArgOVOfbQPRPqOaB2Be8kSPPNsD38vzpy+jaF4wdjwD5//ABTC5GSNiNxinbqRrgiVzliBnbGaBHGOPJGd8+uksuCwzkHl7q4d1U+6lM3nKTjBG9BP0uXvLWW0bkfOX1dfnV52PupbQ3r8S8EaKzITuTxAAj2H51lrV2guVYbYOD8j86sbqG4sb6SORTFIAQy8vXj4ig9umulvIredftQj+tFZ/sjeNe6DG7HPAxQfAH+tFQlje3F7Jb9pboIh5R+ceX9mtZSW7luM8TH+nwq/7dSvD2zvSjMCVi8dj+6T41Qho5AFmUREfbUfMf8AxXSclpjUyrqDBypwxz6hvTttcT20omtJGhdeTKcH41x4mhYDAdW3DcwfZTZUMcliT/DVEtNB+0DXIohDM8F0uMESxA5Hr61v7XVbO07KrcaharD+6zJDCo2z6q8r0KSwTVI31QYthz57nw5c6k9qNQtNS1U3FjxtHwAMW5ZHQfCgsJNF7NagHl0/XRCxOVhuoyME+Gah3HYzVo4e/iWO7j8O5cGqLPF6XnH1eFS7TVL/AE4/8HdyRDOeFDt7xQR5I5YHMUyGNhsUI3FIwPs7e3nWotu1trdR9zr9glycYEqABwKotUNhJdl9LjeODHKTmDQRC2BgjAPXnXOEOQFyB665xDxHEeppYTGGY4z4dKB2G2Mz8AOAeZzy99Sb5o7aJYFiRXx5xHP1b1EFxIhCQyBQDzGxJ60y7M7+dkn10BjA4xuP609Y3MlpcB43KEjBI6eNMZGeHw/3vQfNHD4+NBf2OprbPJHJtDJuDj0TWj0C7ntNIurqVOKGTAUdW8KxXfK+nRxgeer5Y+7b+tehWT6J9E95BdSTJCY27p14RxAbg/n8KCF2g1jNhb206nv3R1kyMFSd/kRWCmbYIeSkk+2rrtLrD6xqxum5sSce/wD38KqL1QJQRyYA+3NAw5ywbrvV1cW8T9nkm5yEZB6DOKpOaesGra2uI5NCkg/9xWOfWOeKBizuZPJJbcnzSpwKgLniI67U9aNw3S5HM4pqQcEzD+E0AnpY67ULnJ9YrmwO24FLwEfccQzy60HYwSwA5nalhC0WNhjqQKa4iPNzgZ8KcAy7D30CAp4DkGuEDgG2+d6EypKjpS85Uht9ufjQIBw4ychuZ9taXUXF1o+m6hnMhXu3b/EvX3Csy2eFW8M4zWt7FXFvePcaFcgcNwTJACM4bhwQPXjcf5aDT/s7Oez86/wXTKP5VoqT2Lsn07T721kGGjvXB9fmpv7+dFQlh+3nEvbG+5KCsW58f3SVncKT5u56GtD2827ZXvNsrFgf/iWs/jI2OB/D41KD9txScds+/ECVXowGdvl76j8IO6ALnrUi0ZoQ8/oqFZVLeJIxgfHP/wA0xgHJXLe3woE9eJSx/iNByDsS3Th5UoyLyc8XqHhSd+anC9PGgCQR5x4T0H9a55w5eYDyPWuDhJwo39dG6nDnPqoDiUn0cnrU6LT0lcAC5lPCGPcx8RGR7ahDzhhPN6j/AFqaE4rbnusIPTk2PkaB5be2BODjH8cbZ9+1QLiRmb0Sq8lGMe+lyTvKAjzPwAbjizmmiUxxLxew8qBvkPWa6vL1nlRjiy3h4+qknLH5UHQPE8hQ2W87nnnXXOQCOXj7aEGcg8j86CRYxtNL5MnpTbD1HwqwN1w6S1lwlZFbib5VV2jlL2Jw3CQ4OT4VJlcLdkk5H2uhzQR3OME82HOnriMvYRTAej5pNM3CFSwJ3U5rQ6Zbpedm5oVUFyGdmP2eHcUGYQZbHgRT1q4EwB2B2pnPDsOfiaM4cMPbQKdTFOR0NLu1xcEjfjww99KvBxOkgHpqPjUy7smfTra6hUt5vDIR4b0FcfNAOxJHwrjZ2J8RQyMmVcYKnBH+/fU/S9Gu9Wbht0ART50j7Ko9tBAfnnqM1OttNvbwqba1lkBH2V2rZ6V2bs7YDuoBeTDnNNtGPYPGrmS0mCcL3LAfwwgItdceG2SfDLl5WLF7l54ezOthw/0dLjx5VDubC6tGC3FvJHvjLLitxeRtEcrNKD17w1CbULuLKmXvV/hlHEPzrvPEumnIreNwxIOAacime3niuYXZHQhgynBUitJdafp1+xKJ5HcEYBXeNvb0rPXljcae/d3CYPgw3Vh6jWa9LUnVoaImJ9PYezOoJq2lC/GRLM+ZwRjEgUKcerYUVUfs1Yt2cm3JAumAB8PNT+uaK5rMr26SU9sb3hXzSIvD/wC0lUHdxIxyQzA44QQR8eXzrV9otIvNf/aLd6dZtH3jrEf3rhVAESb9T7qkaz+yjVNP0zyu2uVvpE3eGKM5x1XrUoY+NLvUp1ggtpblxskUSFio9WKkav2c1nREjk1Kykt45fQbYjPTbOD6jUrSNX17sldM9vHJaCTAkWeLZgOuRW71jt9a6jYm2ksoZ1IBIdOIE9d6DMfs8vtHGrRWF9oYvrm5kxHM2H4Pap2wOea9G7R/s80ftJdR3JL2Eyjz2hVR3g9YxufXXmKNE91HcWafR80TcUctv5pU/wBa0TftC1iO1is9TCRPyF7Gvmye3ofZ8KCL2q/Zg+k2nlOmX3lKqDxxSYVz61/i9nzrz9l7rzWXJHMdK9Aku5ppO8nlZy24YtkEe2o19pllqSl5D3M+NplAz/1DxoMWsDSKGLBE/wAW3wHjT5kxEsKLkLkBnbGQa48YgkkhjYTqGxxofNbHiKQwRAcwkHxy2cUHWZ0GF7sDx4ajyHibI5Hlgc6HwpIUYzXFPCM9eQoDPDsPfUwaZMLRZyQGmbhghwTJJ6wvPHr8fCpmk6bIs1tP5Kt1LMSbe2bkwH2332UHrzwfAVobJEIu57a8RZAeG71qUeYhYbxwrzz4ZG+B4Cgqbfs7aQxdzcyTXmqE/wB32a8XAP8AG/JfXjPuqBqmlQ6bD599bvd9551tbkyCMb835ZB2xvWrh7mCwt4XItLCQoq6fA2LrUGb0Xf+FWI5Z2FQrl5IopYYZ9F0ZW4o/J9pJeFh5wZ8MaDGkZYY8d6UT5oxuF2qTfWLWEhh8oguARlZIJAykePr+IqIu+R1G1Bdx6ct1pHlbEgqpAx9rFRdJvJLd2t+IhZgRjpkVM0a5U6PeW7v+8UZiXqDzqmDlLkP45BoESqVlYYxvXDuo68qfvl4bhvXuPn/AFpkHCEePP2UE+O3WfRpHXJkhbf1D/ZNPxasLfSI4Yzlt+NfftTGl3Ytre8VgCJI8YPWpvZ7QfLT5XdqRbA4VfGU9B6qiZ17RMxHt3RtDk1SRry9LR2xbOw86Q9AK21pZxrCkfdLFAvowry9p6miGEIASqjhGFVeSDoKlJ0rDPJ7X1X0w5s028V9JUeBgDYcqJxkUlKdkGUr3OLb08rNHiVDqCDBqjmUeytJfJlTWfuF3Nen8tPEtuqGwxg+qulkliNtcL3sB5A819Y6UMPN9YNJ2yM7ZrnkpFo1L1+PqZ1LZdg7MWOi3EayCRGumZG8ccK8/XtRTvYrbR5f+YP/AIrRXiXr1tMO969bTDMdttInuO0dzc2xPHwxkgbHaNeRpUPbLVfIY9PWSQmBAhVieLYcz4mttq2kS+VeWGPMcqoQw8PNA3+FUmo9nLXUV42HdTr6EybEVrthrakWrPl5f+MmmSaWjwyvlFxeN/xB7xSdw24+FMvpVxbAzaeBMp3a2f8A/X/fxqbcw3GlP3eqRkx5wl3EpOf8w/rUlJu7RW4laNvRdTkN7DWSY031tFo3CDZSwXbERZSZT51vJjjHs6/P1VYIYnjMciKyHYq42NMXkNnqIzMvDMuOG4TZx+tQll1FJBbyQtePjKTQjJPQMP6n86rMxHtY7NaHTY3lsZlNuDxPbTtsP8jeH++dU97qcl1mOEOIDzyd29VT7jQu0V/58lg5jH/tgjf86qLrT57N8XdpLAw2HENvjVa5KWnUSGD3agF0ZT6jypD+Z6LllPLehmZc4fiUjfPOmxu3qq4FP8W4qfpdsj3Mc88ZniWVVWBD507Hko9XU1AYbgDl4Vo9HtEtEYsTHdhC0suC3kyHGAo8ZW5AeGfbgJs0TXKXC3NxwhW4tTvYgCFG3DBHjY4xyHMjoM1MSCSWaNmtYoFgTvLaxkPDFZoOU8/gWPPB3PwFcuJrSyjhMUL8dlJm2tQpZRPjCoQNnfPnO3UBRShI/fNbxRR3UqnvZYppMwRtzMlw+cM2RsvIchnlQMBLHUJZJvom/wC0F4zHjvhKYosgjGNtgMY8Num1RwggLJLa6DYskoUwTFpWO45sC2BuPEcjU3gmvow3dT6vAjEyPLOLazyNyEUYyB4HbfwptLcKhWLXuz9g0MplSOJeM55AFyDkDfbf9Ap3i7NXVika+U6ZqESjvDITJFMdgceK9fGqAAhsHw51uNbbtHLpskt+LTXLF+HN7bojNGARkBgAVO2MkVjbzydbhhaO7Q581nGG99B23mEF2r8lB5equXcfdTEdD+XMUzzUHljapUyma3SYjOFAPtH+lBy5GY45D9pRj3bVGX0sHx2q1aFrjQI5lUHu5CpHiM/7FR9I0uXVbwRJ5sa7yP4KP1oJXZ7Rm1KcyShhaofO/wAZ/hFb2GBYkXChQo4VUclHQUqzsI7S3RETgVBhF6ev2mnW515PI5PeetfTFnvM+IJFOId6bFKWs1J1aGVKjNP80qNGalRI8p4EUsegGa+j4l/DNeu1bdr5prPXS4c1vP8A6ZvrobhIgf4zv8Kbf9nZm859RCk9Is/1r1Z5GOPl14mDLEeYebsNzSD6Pvrd3X7M7xQTbX8Mp6OhT9azupdk9a0oFp7JpI/vIvPH5cvfUxnx38RL1McWrbyv+xX9zzf8wf8AxWijsV/c8o6XDf8AitFeTm/MlqvO7TL0O3VWs4QwyDGuQfZVRqWgBwZLPzW+7J2Ps6Vc2v1SH8NflTtUiZj04Xx1vGrQ86uoiC8FzF6ijis5L2YuROz6MCeMjjt3BZD+lewz2VtcOrTQJIV5FlzinUjSNQqKFA8AMVxmt9725UwTSfEvMbHsXeoOOa1d2PgTgCriDRZrYAPbtGo/w7VuK4QKz5uLOWPNpdopG9yzUMIhXO21Q9Shtb6ForiJJFIxhhWlu9OSdSYz3b9fCstfJLazGOVSrD86+azcHPx8neZ8frD1uLGO/h5x2m7JGyJuLHLQjmnitZM7bV7BO4cFWGQa8/7TaKLSY3UC/uW9IAcjXv8AB5c5I6X9q8viTjjvX0p7CCe5vIYbZeKd3HdL1Pv8K1MLi2gQG6SMKTKkuC3GeT3Jz6RzlE9e+x3OX0+N5LkvxtHHEhaVw3DwpyIz684HrNa+Z2gjL+Txx3RmXEechJAoKqP8ES7nw4iM16bzg1lecSmMLaTJAqKZXP8AwEJBLHbnIRxMegPU7ct/30FvaW+nRyWvA0lrZySlVkxnNxOenPAyP1Ze9SRGtIJHkWTcW8nmvLvlQ5OM8R89j/CFGafisEt7OOOZpZllQv3QfD3fCD5zEnzYFHLOM+/YOWtr9KScVvpk/aG4iwrzMxitYlxsiAY2Hu9lT0sr5VdZ+xOjTxx4PDbSgPnH+Yk+yqhrrTwRbX19d3qRjhSy0oFIo+JsleI+luccjnbeo1vNpl/eGz07s23fSAiHivWWUEDqcL7sb0Fk8Ful6k2gmXR9XRmMumXDnDgbgDIwc9DzrO6y+nXkaXtnGLWck+UWhJIRiTumfD1eFaB/JLuDg1O7kus+ZI7xkXWnFcKC5+0ngf6GoGpaXPcSXEF1GGv7eNZY5k2S7twoHEOpAAbI8A2dxQZhRnI6jNW+lRi4065ifZOIYY9TVZO8QuZGtlZIi5KKzZIGdgT41J42is1tYmLPK/FhfyFArT3u5CdPtVy8rbH+HrXo2g6FFp1mvCux3yftnr+lR+xvZUQRG5uF89v7Q/8A6j+taqdQMgDArw+fz4i32cc/6pmk9dyrZBzqMw3qZMN6iuN6x45edkjyapS89q7FDJPKsUSF3Y4CjxrYaN2djsuGe5Akn5geCVtw4bZJ8KY8c3lXaX2emuAJbkmKM7hftH9K09tZwWicEEYQeOOZp4Cu17NK9Y1DdTFWnpyu0UVZ1FcwK7RQUOp28MF2e6jVO8HG/CMcTcsn17CinNY+tr+GPmaKiUrW1+qQ/hr8qdpq1+qQ/hr8qdqUCiiigKKKKAqDqemxajbGNtnG6N0NTqKrasWjrK1bTWdw8xvYpbS4eCZeF0OCKrbuNLmF4ZBlWGDXoHanR/L7Q3MK5uIRkY+0PEV58zdedeJkwzgv4/h9RxMleTi8+/ljBpk9pqgRVikPeqiJIcBuLOCfUMb1eQrGUEMYMsa4ijf0TKpbn/8AkcnJO4RKe1Gygu045AVZRjvA3CVXPnH17ZHvpCSI4aVR5OsisZVJx3WBvjA34YuFB48Uhr2MWT7lIl89yuPODLNJPaaLZ5nLk3Lz7MXJXjDYHmk+j3jD3ItJ4prpphdrH3aDvJHYmMTJnClj4RAbKg3Ph1pJcTvNJPOIVnj4bnhjP7pEXMgQEYBA4Ih76dmmlkL28lxAs0QWW5mbaO1O2OXpOq4QL4HPjmurMjW8Ws29zIbLXU0y1KIqSXB8lMqjOMJz2yafM9xfWDtqsNlrVtChLXdm4FzCBg8Z5E4z4inII7e+nkm07TbOdMkG81q6AeZiNzwE7DJzy6Uw9gbDWEa7thoVy6k215auXtnfYBTzAU4bO59LcYoFTCZkieSdbtpE/wCAvkXAuVG5gm6tgDY758TmkScTWMRW4VYLU8envInnQBiWVWY+kpZXQ5zggeBqwVLZzIbmNLHvphb3sKYXyW6XPdzr0VifZuaj38UfAY7mPgt5OPjjUf2RJCzL/wBLhZB6iaDDzxMVFwkbLC7cIYjbiABYfn+YrX9juzjSyx3lyuGIBQH7A6+3pUfTNE8uu0uJuBoUOO6T0GceaT0IOM5HPNb+xjWBQq+89a8z6hy/s0mtf6pbOPx5yfin0ubaNI4BFGMKoqPcLvUi3blSLledfHUtPfcrZqa8KmYUxFbS3U6wwoWdjsKn+TyXEwiiXidjtWm0vSotOh2AaVvSfH5eyvouFgnL5+Hk2x9pQ7S0suztqk1wcyyusfHjmzHAUdN6s4763ZAxkVMoHKueFlB6g8vfTWq6aNUsXtHZVjkBD5Ti8Dj2EHBz6qhDs6VkWRbtuNLjvgzJksMY4W33HIjl6I54r6CtYrGod4iIjULQ3tqDjyiIHbYuPHl8aauNVtLZIHaQOLiRY4+A8XEScfCqk9kYGmWSS5d+GYycJUYYGUyYPXzuH3LS7Lsz5HNbOb6WRbcoQpUYYqrLv7eMn21ZKz+k4DfvZAOZUCs2F2AbOP8AxNNNrtgssiNMAImZXc+ivCoYnPsYVDu+zZubi/nF13ct6vCZFiHHGvDw8IOeXj76ak7KCWKVHvXJlEwLcA5ScO3sAUAeqgtYNWs7hWeOZeBQp422U8QyME+qpCXMMkndpKjPgnhDAnY4P57VS3HZhbq6uLiS7fNwW7xQu2GRUIHuU4P+I1J03QotOvnu1kLO6uGHCBuzlyfkPcKBvWPra/hj5mijWPra/hj5mioStbX6pD+Gvyp2quHUxHBGndE8KgZ4vVS/pYfcn+apQsaKrvpYfcn+aj6WH3J/moLGiq76WH3J/mo+lh9yf5qCxoqu+lh9yf5qPpYfcn+agsG5V512w0j6Ov8AymFcQXBzgD0W8R7+fxra/Sy/cn+aoWryRarps1o8OC481s+ifA8q45scZK6bOHyZwZYt8fLzRiPGmXde8jWdAYQS5LNu6ITLICOrMY1H+XFOyo0UjxOMMpIIpkwpJNHK+yxHjYFscaqQxX38IrHxr9bdZe99U40ZcP3K+4/6cCyQQyLPwTd1/bKx8IiJHGRv50zBc/4TXRAe6hRlE5imKlGGBc30m5B29FBjPs9dS7dTbzYus92vAblZAGyI0NxMp9rsg+ApUNvfIFiDR8fCsKOchlnuAHkI/wAQB5+AFek+VQk0pro3M/0JPrrtIBLqLz9zHxDGQnqGMZ+VORQR6dFe2ps7gW5XN9pVywLxR5/tom8ceyi4tIdTgWVdPvri3QqkYhlZY2VFIIUY8SvPqTzpcDNGIUWSZTZzoqPcKQ9ozHYMSM92cY3287FA6iCJjFcyR3ENtbBZpxubuxc+a4HWM439vSuFzcM8bEs8T8M8q/bkUFOJfAh4yM+sU1HKJVWJYzHFbvLjrHx8QeH1jO+PXT0KLGipGoVFGFHSuOXLFI/dq43HtltvXhPs40hUKihQBgAcgOgq2t25VSxtJ4AcqsbN5C54xhcDH55/pXzfJpa27TL3vw1iK1jS+t22qRJG0zBUGS3IVCtX5VbWt2luu8PEx8c1j4fAvyMv+WPl5PKmKym2GnpZpnYyN6TVMqu+lV+5P83+lH0sPuT/ADV9njx1x1itY8PNWNFV30sPuT/NR9LD7k/zVcWNFV30sPuT/NR9LD7k/wA1BY0VXfSw+5P81H0sPuT/ADUFjRVd9LD7k/zUfSw+5P8AN/pQRtY+tr+GPmaKZvrgXM4cLw4XGM58TRUJNB1AG9d4160UU2jQ4160ca9aKKbNDjXrRxr1oops0ONetHGvWiimzQ4160ca9aKKbNM3r+izXV2LmzjDlxhxkDceO9VP0BqvED5L/wD2L+tFFcLYKzbs9TF9UzY8f29RMfvv+7tzoGry208Xds7Pb92HLr5zSTcUrHfmFAHrqZHpGoA975MUeO4urxBxqeKQjhiU79N8/Kiiu7zJ8yhz9lLiWa1E9obmG0WIRhbgJ5qxZZAPDikJyee2fGpEWjakIBFJbNIph4AZpEdu7bPFE5z5xUgFW8M+6iimw2ND1PkLXCjcDvFPvO+59dOJouoqfq//APNf1oorLfjUvO5mXp0+p5cdetaxr+f7pEelXy84Mf8AWv61NhsrpecWP+ofrRRXG30/Fb3M/wDv4Rb6nmt7iP8An+61to1hQZOWPOn+NetFFbcdK469ax4ede03ncjjXrRxr1ooq+1dDjXrRxr1oops0ONetHGvWiimzQ4160ca9aKKbNDjXrRxr1oops0Q5BO1FFFEv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08" name="AutoShape 4" descr="data:image/jpeg;base64,/9j/4AAQSkZJRgABAQAAAQABAAD/2wCEAAkGBxQTEhUUEhQVFhUXGB8bGRgXGRgaIBwdHRgdHx8cGBocHCggGBwmHBoaITIiJykrLi4vHR8zODMsNygtLisBCgoKDg0OGhAQGywkICQuLCwsLCwsLiwsLCwsLCwsLCwsLCwtNSwsLCwsLCwsLCwsLCwsLCwsLCwsLCwsLCwsLP/AABEIAQUAwQMBIgACEQEDEQH/xAAcAAABBQEBAQAAAAAAAAAAAAAAAwQFBgcCAQj/xABKEAACAQIDBAcFAwgIBgEFAAABAgMAEQQSIQUxQVEGEyJhcYGRFCMyQqEHUrEVU2JyksHS8BYzVIKistHhJCU0Q6PxNRdjdJOz/8QAGgEBAQADAQEAAAAAAAAAAAAAAAECAwQFBv/EADARAAIBAgQDBgUFAQAAAAAAAAABAgMRBBIhMUFRYQUTcYGx8BQiMlKhM5HB0eEj/9oADAMBAAIRAxEAPwDDaKKebK2ZJiJBHCuZyCbXA0G/Um1CN21Yzoqzf0Cx35kftx/xVHbS6OYqAZpYXVfvaMPMqSBWKnF7MxVSD2aIqiva8rIzCiiigCiiigCiiigCiiigCiiigCiiigCiiigCiiigCiiigCiiigCrb9mH/Xr+o/8AlqpVbfsw/wCvX9R/8tYVPpZrrfpy8B/006U4uHGSxxTFUXLYZUNrop4rfeTXvR37RJQ4TF5ZI20L2AZb8SBow5i16hftD/8AkJ/7v/8ANartYxpxcVoYRpQlBXXAvf2g9FRGyTYZLrKwXIgJ7bfDkA4NyHHdvqjzwsjMjqVZSQysCCCDYgg6gg8K2HDkNszC9Zc3OHGjFT/WooKsNQQNbiqzitiQnFbXspmmw8rdRC7OxcdeRI7drPKyoL79bkm9qUm3HXgMPJuNnwdij4PCSStkiR5HIJCopY2AuTYC+gBNI2rUNmbPwn5Ww+Hhj6sNAWkMU0weOQ4cu8ZcSG4UgqQLaMQSbVEbOkgXYUjPAXb21FJEmW56iQqfgPZANsvHfcVtN5RafYrZEscMc7raKUkIwZTcrbMLAkgi40Nqt+yNhQy4eUSYcRMmAfEI5dzK7pZusy3yLCw0AKgkWIJ30y2x/wDC4D/8jEfhFQFPooooAooooAooooAooooAooooAooooAooooAooooAq2/Zh/16/qP/AJaqVSnRvbJwkwmVQ5AIsSQNRbhWM1eLRhUi5QaRK9P8K7Y+YqjEdnUKT/217qb7B6I4jEOB1bRx37TuCoA45b/EfCrD/wDVKX+zx/tNU70A6dYjE43qiqIhilJC3vdYmI1J4EA7q1x7y1rGqPe2UbW6jLp1t9MKIMPCFYxMjlWvYBPgVspBvcBrX4DnUfsXpJnXG4hFwvtmIkHWQTBeqeJiWdkErG79YBdc1rHQaaQ2zdgpiMJPjp8S46qRVkXq87MZCbFWMgzNpre3HXnJS9C8Ks2DVsXLkxqo0JEKllztl98OtAADadktex3WF9kI5VY2U4ZI2HJ2zHHisHNhosDFjOrkEwDEYdScwU3WTKHMeYEBiLkcdzbBYaWOCbDibZbQyuHyPOrZHAIDRkvcHKxGpOlQcGxI1xE8E8kmeFzGqQxGR5WVypCagKBbNqe4A1J4joIUx0+GMvu4MOcS0mSzGIRB7CPN8faC2J331rGcZt/LK3lc2qxNptLFAWM2ySThvZncypmkiyhQHYONQANVtuF72FRWOwkj4OPCmXZgSFmdWXEdu7WzX94Qb5Rpl4aUiOhiSR4N8NLI7412SJHjVQjI4V+scSE2AOYELu5UntroYYsPNOntAEDqj9fCYg4clQ8N2JIuBcHUBge6sMlX7/x/pbrkV32IfnovVv4aPYR+ei9W/hpoKdDASXUZdWTONRqvMa79DpvrbZ8zE99hH56L1b+Gj2EfnovVv4a6XZcpJAAuCFPaXQsSADrobgiuPyfJrdbWJDXIGXLa+a+4C4FzxIFLdRdHD4U3AUhyfuXP7hSLKQbEWI4GneCzRzJY5WDLYqeZG4juNWHpdg+vkTERLrLIYZFHCZTbnpmWzetL2djFys0iqCFsuaxy7r2NvWubVa+krqMDhEiPuw8w03OVZRnPibkcgbUi+zgcCwCWkiKSs1jcrILFQeSgxnzNFLQinpfqVqirPgscz4XGSEIGQxZLIoyguQQum6wA765lxRkwEshVAxxCLdVUaGNiQNNASL2Gl6Zhn6FaotT7Y0V5M2XOIwXK775dwI5Fso86sCYMR7WiVVHVyyIyqQLFJLHLY8Bcr5UcrFcrFRtXlWzaIIw7SARu6TkF0CnIhBASS1jq27Swtv1tVUJqp3EZXPKKKKpkK+zv91vQ0ezv91vQ1x1h5n1o6w8z61dAd+zv91vQ1Zvs+2lHg8V186zWEboBHGGJLoy/MygWvepHFYfDx4TZcwwiO+KMolAkxF2yThBk972WI7iL8OFcbX6BTHF4qPBsrwQTCMu80a5SxsBJdgRY3W9rEqba6U0AzwWOhTZ2KwvvzJLKjoeqGW0eawY9ZcFg3AG3fUhi9tYdpdmOPaLYJEWS8Iu3VyGS6e84k5bG1t/dVdw/R6cqXkaOFM5jDyyBQzr8Spa+a1xdh2RpcihujeLGIbDshWRFzvdlCqgF+sMl8mSxBzXsbi2+mgLG+3cMTtIFMUBjJesSRI0DgF2ZoXBcgIcwBIJvYXB3VL4XbMM2OfaQjnjgw2GQSx5gH+AQqIxYiVcxFw1hY6/dNJboziC0QjaOUShyrxyKVAjF3zkkGPKNTmA01pzs3YuNjmh9kcO0+dY5IpAVbKLyKxa1gF1YMALWOotQE/iMXGiYfaWBnmdcLiFjGHnjjjy5s0hEfVdghrNmsAdbmq30kGEkZ5MKmKVpGzdXIiBY7m5CupJkHAdldLXvS2M2djMRJHH1scq9W0oaN1WJEW/WOwAUR2ym9wCbDfcV3sDo6zYkxOoxAMDSL1OIRL9gkOC5BIWxJW2bTdwMBWBh3+63oakDimIS8TXVOrvrYrcndl0NiRe/lS+z+jWJmgOJTIIA4RpGljUKTf4wWuo8RrcWveuto9GMVFNDDYSNiADCYnDrIGNhlYHmCDe1qaAH2mx+KJybpdie02RmN2OXtGzBb8lG+uPylIYyjxFrqVZtQxF0Kkm3xL1YF+I04XpxN0TxCxSTdZAY4mKSMJl7MgBOSx1ZiAbZbg20NV7rDzPrSyMcqJDP71X6lgq5ewul8oA35bAki504mnybYlT2kRxsFnN7NdihvqynKNbFlvYaHuqDSZgQQSCDcG9Pfy5iPz0n7RqqMHuHFMeTY4NBBC0EloSxvm+LOQWH9X2d2nLvrvCbWdZZXaKR45VdTHmIAD8L5Tu4WA3CmH5cxH56T9o0flzEfnpP2jVy0+vvzJlQvhMUUgnh6pz1xXtXtlyEkaZddTrqK6w+LthmgaGQ5pBJmDW1AItbIdLHnTb8uYj89J+0aPy5iPz0n7Rplp9ffmXKLyYqyMsUMkZbJ2g3BRqDZBcsxzE6bgOFPIdskNhXaCRnw3zFvjAYsAexoASRx0qM/LmI/PSftGj8uYj89J+0aZafX35kcUx1PtMrHOiRMgnYFy5zaBiwVeyANTv1qFNOsTtOaRcryOw32JJFNKjSWxklYKKKKhQoopzg5o1vnjz33dorb031UEXPbO0Wi2bswQTxiaFZxJ1csZdOsnzrbKxYErrddRxtTbYEi/kraKNLEJJngKK8sas3Vuxc2Zr6Ajfv4Xqve2Qf2b/yPR7ZB/Z//I9XKufqZWXP1LBjZY8ZgMFFHJFHLhesSSORxGCHkziRGaytxDC+a4Ghqwf0jwkzSYJpgkbbPhwi4ohgplhbOCdMwiZjluRuUXHLP/bIP7N/5HriXFQkELAFPA9Y5+lMq5+osuZauh80WAxbpPiIGWfDyQmWL3yxFwMrt2cri4FwL6E3r2TaOLjngjG0MIpjZ5Img6sIj5DqzJGqDPYJ2ueotVK6wfcX/F/FR1o+4v8Ai/iqEsaHj9qIMRh8ThJcNhsd1LtiBGy9Q75gAlyTGGeO5YXy3A1vrT3ZOLwY2pHNG2Gg/wCEf2gJIqwid4nXLDmOouV0W4BvrxrL+tH3F/xfxUdYPuL/AIv4qCxbYyBsWWHrYes9tWTq+tjzFEidCQA3aGci1t+8XGtTcUj/APJBhpYjNAGD5Cs3V3mLkyRo1ygjJJO4C9yKzfrR9xf8X8VPNkbYfDTLNEFDKCCCCVZWUqyuCdVKkjzoQvvSnZjezYwbPkwsuGM3tEwhm6yQKCQt0ZVKRgsTpmOvxECsxqbbb4RJEw8CQdcuSRgzuSlwSil2OVSVF95NrXqEqAKK9FWvYfRgWWTE6IWC2uvZuGa8gzA2CqzW5Kb8qAqdFXWewAXIqsQgyqOz1hYkjLvKiK2bUgE86isds9GF1Xq9XsdbZQdCe4jiPregK/RXcsRUkMLEVxQBRRRQBRRRQBRRRQBRRRQBVjm6KNlgKOGaYLlUjLviWQ2IJvbOFN7bwdx0rlT4x+OiVTeRVKrl7ItZYuyd1tI7G++wU8AQB5J0VmsAtmfq+sZBbQZmFr31bsNcacLXvSW0+j0kEPWS6N1mTLb9Em978wRa3C+4ig7cxZRn6xsh7BYBQL2fS4Ghs79+p5Uzxm1JZQQ7AhnznsqLva2Y2AuSPXfQCm19nLA7xFyZY2ysMvZuPiyte5sdNwvvpZNhsVj+MvLH1iKiZ+znZBmIPZuVOtiBcX36DTYp2CnMXZM2qrmZOrIzFiLsBGW1JNh4VzhcTigeojL3UMAotmVfjYKd6roWIBtvPE0A4TopiDbRLFxGCXUAyEuMg5tmjYctxvYg0j/R6XLmGUgRdabHXJ2jexA4Ix7xa28XUfauMAzszgKySXZV0Y52RwCN5zO1xvuTrSB6QYjte8+MWayoLjKU1sv3GK+BtuoB7N0RmEjILZRK0au3ZDZXdc3Gw91ITr2QpJsNTX2FjUvitsYpXYSNZzmzZkS9pDnYar8LFi2Xd2ieJqJdrkk7zrQHNFFWTovsLrFOIlFolNlv878AB8wGpI42tzoBXo1sa3vXG4AgfdubAnkTw5b7brTWOxQYlVGTmVFwCAOHOwBudL6nT4k8RiVRVEblswBJJsM2pJtrewNr+nfDztnBy2surXPZt+mR8WthkHPUk3NALSy37IJUXy5xe9z8SxXN2LfM3Pu3tCzZc3ZV7BAua2SO+5tb3vp50jJKXHZuSBY/q8P1VG627d41665bM5tfQ6HXwNtdLHxvVsYXOtpxZxqNxsj8xbS5GhB58D4moFharBFdQRcEA68dDxtv0NiD30w2jBdesG8HK45HgfA7r+HOjKmRtFFFQyCiiigCiiigCiiigCrU/SeMxqhjbsxZBqtiThuquwtrYgMp3gFhytVatyYDCSRIWZYm6oXGdLhg8AaS4v1isjSPkNmUrINQBYDxOlUYLWjfI0mfISpCqY5V6saaqDLppuHhXUnSqHs5YDYGO4ZlbMqSSuVLWv8A91QD/wDbXS2gQk2RggwXrnU9aqMS8ZADke8UqCGRQHJNxvTdx8l2NhQjESOHCymzSRaGOKJgOzfMGdpFFiL5dNxFAJNt5DiI5SrlUgMJzFWJ9y0YY30+YGxvutTPC7RSLERTRq3ZfMynKAwzaqoAsoK3Ftd9K4jAh8PhjH1Qaz5yXRTcykLmuw4c+FP8DgYJMNhwzRoWZ+sY9XcAOMt2LBlJPZGhFiSdFoDh+lCsqq0ViEdA6sLqpfNFluN8YLoD91uFqUl6VRMW/wCGChwRlUi0ZJk95HppJ2x3dnhplfx7Lwea5aKzQqpXro+w4hhJP6TlzLqLWKnSmx2Dgy5BlKjQ3WSMjWaRLKDroqo+8mxOhuKAjukW3kxKgBCGDA5iRe2QKQbaPcgG51GouRa1fpXExhXZQQwViAVNwbHeDYXB52FLbOwRlcKNBxPL/f8AncDQD7ovsNsVMEF8o+I/uHefpWgdKJ44miw6KCsItbcAxW5JHEBbepqX6J7JTCwM5FrAk89B/p9TVB21tYMztJ8zXsBe/Hid17nwA51SDTEYnMbC2m/eLLv1N/MjebndYks5mOYAG6rre1ltzA4DWwG/zrxzpoczMNTyvrbuJ3knf60jI91yjcuvjz8gTp50MWyx9BNkjFY+OHdEA0jX+ZVW9m8SQO6t5OwcPjMO0WIjBGgBIFxpYFTwINqxn7GZf+YoLgFopYxfvXOPqrVt0eNMZ1XTjfTu/GhVsfP3TLo4+zsX1TElSDkf7ybgT3jQEfo99QQazZrdlhklT6A92trciK+gumewF2lG6OAJVBMZ+62W48VbQEd/dXz1MCNfvDxBI3jzsdOGag2ZFzR5SRXFTeP2RJ7MuLC3hZygbk1gSrDhqTbnryqEqGQUUUUAUUUUAUUUUAUUUUAUUUUAUUUUAUU7wezJZSBHGzX7tPU6Vb9l9CRGgmxRFr2CDcTyv83gKAqeB2a0gzbl58zyUcfwH0OhdCdjBjfKBGu4b7m+9j8xv6WA7qhkBxMwRPgGgAFkAGnnytbXXurXOi+zVRAtqpCG6eYz2fCqg0aTs/S7H0so7yKxiXtsWuGC7gLi54AX3jTdyUCrr9sG2esxfUpuiUIAPvNq34r/ACKY9GOiizYeSaS7BVbIAbaje5tvFxlHcpqFKhHMU1Opb4v1Tw8Tv9KUjFnA3j8QR9NDV7w+xRFgiZY/fYg3aQ7lsLqo8ePee6qPiEyAp8ynK3hvA/G/lVMXqX77JtkOMUmKuFihkysx3u24heSgNe/H8Np2rhmchE1JDC/gbi57wD61Qfs/j/5VBzYux/ay/ggq/wCw8QXVr/EpW57/AA7wKFQybDvF1bqSchtrb4eFz3EfWvnzpMnVYzFpYHLO7AcLM5I/FbV9IY0ESMpa4YEcNDxH886wr7SNn2xgkGnXIAeWZewdedgh1oRlk+ynZqYvZ2PwTm6lg633jMnZI5EMgPrzrHcbhWikeNxZkYqw7wbVpf2JbT6rHtGTbroiLc2j7VvEIW9KQ+3DYHVYpcSg7Ews1uDqP3rY+RqGRmlFFFAFFFFAFFFFAFFFFAFegV7GhYgAEkmwA1JJ4AcTWs9DOiMWDT2rGWMgGYKdRH/E/wCHDnWmtWjSjd78FzI2kQnRr7Oi0ftG0JPZsOBe2gcjz0QeNz3VNYWSAHLgII4Yh/3XUtIw5l2F0HcNfCoXbnSOTHzgMCIVb3cZuLn772OvhUs06ZQiDTcbHVjyrGlTnL56v7cF/bLmtsSEfa1BuBvdixJ8L7h+NQfS7bRa0S3NuyAoH7I5E8TbnUptDaKwxldL2v3C3PuFVPYkDYmfM1+rGvIEX3nmW/AV0mJdOhGx8kZkcdo8zf8A9acBbhyq6SbRXDYaSZ+C/juA8vxFMdkxXUKNwqk/ar0kzZMJCba5pCOGmg8hrQpn+0dqPLLJMSQXY5RwFzqbedvPurRvsx2w7MsTKoiiGVyBYEtfTTiP531mSYi9y3wjRb6kHgR4bzWq9GWihhjhQC5jDM9973u/nawHcBUDLJ0q2aV62L5SLqeAuND3a2rIekWSXJJEhW46twdSXGoJ8SLVt2JgbG4RYlb3qFQxHFHPHvFZxt/YqJLJGl0DIbM24SKCRrbjb+b1QTn2VbQR8J1BcF4i117mJYa8RckeINaQJljmRxoJYwPBt4+oI86+ZsBjpcJicyEowazDhbiG52v9K0vot0vOKjZZBldNGAJtv0dSd1iLEeFAafjsJZQ/G++qTtzBpMGR9xLJfkJANf2lBqYTpLmXq3zCxte1+AqF244AYo1wQNbW1B/0oDKdm45sLjEkYWeCUMe8A2dTzNjYenKtr6f7KGMwkkQ1YqJIj+kNQB47vA1l32o4EJikZQAs8Yc97Hsn/EL1oPQ7bPX7Mw7EnrUuh78htqeZFj50CPn0ivKs32g7L6nFsyiyTe8W27tE5gPBgdORFVmoUKKKKAKKK9oDyulW5sNakNk7CxGJNoYmfvtZR4sdK0Xoj0DOHcS4gqzj4VGoU8yTvP4d9YzllVzXOrGG7DoN0TGHAnnA64jQH/ti3+a288N1QPTjpH7S2SNh1KE2BNusYcTwKDhrr+E30/6QhQcPG+UkAyMOAO5ByJ87Cs+dzozqCTomXh6aeFxe9zXNRpOUu9qb8OhrpJyeeRKbGDrvLZjvOpA9NL/+qsmAmC3ZuAuNNR3+Jqm4GVEuM2gNyTf4uVxw4epqRxW0zlyg5vmfUeS7+/691dhutqdbcx7uSBcDex3WUblvzOl/Hxq3dCtkZUzOdTvO/U8PACwrOoYGLLm1JYMx01Zj2R5XJ9a2LZsOXKg0tv8AG9EUmNtbSjwWEaU2+GyjmTwrA8ZjDI5Z1BeU3Nib2J015k6+lWv7RekS4iYQLrDBvIJGZu7hvsB61MbK6DZ8ExCZsRLYhiNUvwHIAGx8+6oUo56PSthjiRbqFbIp+81rkgcuBPgKl+j85MMnas8Kh/7w0VfTf4Va8ds7qsOFUkrCMuQ7rHQnzPaNUTqPZsUyZsyEXLd1tfHiB32qkNf6E4zLhmnJPXTBbH5VUk28CKrXTTaoZQAAzRlS3f2bfUj61zs7FnDYeVTq1wMh1GW1wR+NVaLFda8l9zKR5gXAHfpVJcreIk6z3r6Zi2g4nNewPLtWv3VJbA2sYcUjm2RxlZeGV7BreevlURK184PynQcgDaw9RXoy5VJJBBI/ePxrErNdwuLBOW99Lg8xwPpS20M0vVJGCxL7hyAN6zbDbalVxkHYBFr8FI1Fz43q17G6QWRmY5WXXRhu3WBvvvpWRBb7W1y+zIw7Sxa+GbQqedzTX7NMdlGIgJ7JtNH9A3mBk08ajek3Sc42PDLIhE0asGbgwYAi3H4l/GofoxtLqMVCzfASUfwPZv5Kw9KgRcunOC9owbMB7zDtn8UbR7d1wreANZVW07ImHtBgkAIcFSOYIIt56jzFZNt/Zhw2Ilgb/tsQDzG9T5qQahkiPooooCw7N6JTSWLkRqeep/ZH7yKvew+ieCgGeUCQjjKRYf3d3reqvP0lIuIQPDQn0BsfG57wKhsbjHlILvlP3WN/2funyHia7XLD01aKzPmzzp0cTWes8q5I1TEdN8MjLFBZiSFX5EBO7tW3d6g1XOnG09oQv1cwyIw0aI2XwznUnuuKaYHaWyXVfacHiI5BoZFkJuR8xDNctxtY1pe3NmQ4zZKAzJcqpieYdXmPy5uIv3Vyzm5HTTw0IdfEwZiTe5Mo5DcO88V8fqa5U6koe2dAoO7wO5tNAKse0ug2OhAbqXYcBEVZf2kOvoDUA0epVgUb5ggsB+uTu+o7qwOgROXcwtk1a24tyI+nrXoi7wbdpr6XPyg38fqeVKlNO0FZOFjppzkOt7X7OvhXBjGhvcXzENpmPAC+8em86UB1ApV1ZvkIdtR8Vx38NPrWmdM9tjDQkKbSSjS2pAPH+e+s2wez3a11N2N9dLncN/mfMVJdJISGRpJc82UaEWAsLAC/hxtuF996Ag5Ib6A31u5O8Hv7gL68791a19nW1J0Xr52ZwQBGrae73Zj3kA1kcbZN+9tCD92+t/E/h31rGz9tRu4+RJI1EY4LkWwXzANVEY+6QIQrBBcSgiNePa7+41nm3dkyxI4Iu2Hks1teySbeIBGvj3VruycTFJh4zIDdZCqd4bTTwqkdP5o45naI3U9bn721sPHUW7qEISLGozoFkzZ0VWB4WUWJ+lR2EJXFoltMwAHnY37yP3VDiXq8h4jRj4bh5AjzHdVl6RYfqfZcWvzEG3kD9QDQWITbuB6nFyxd9h35luPqRTFAFVgbFhY24DhrzOu7u8qsXTjGBpYpkWxaJbd1if8AFw7relbA7ZHO4Hnu/dUKdOS2Un7pHof9LVOQFGwkwPx6WHPMQ1/2gR6VBYY6eB/Ef7CpLCb/ABUjzBzD8apHuNMPOVVTvsTod2hv5b6MdEBnKn4WB7xfTzHw60nEujr90j8SP3ilCSGBHzJb0FreeUetCLcueFxwdcPiCT7tlElt9gRrfnl1868+1HCCaOHHJ8xMUniLlD5jMP7opt0ORJYMQm4hOsXuyGzg8xlK28D31PbHg9pwuKwbb2XMmu5xZl1/XGXwNDLiZNRS3s7/AHG9D/pRUKSl0OhIhbmmt/1uK+tu4UlNGVNnUIeDmzE99tx/WA8zSjmxs3YbmNX8/wCV86cSDLEhNvjYC/aNrKRYfKbk77GqYJiezer62M4kF4MwzOTrl/Q4nw18BU7026RDESf8Mz+yhVARzZAVFr5N5FrVALBxQ2J3q/aY+A3Hz1pufiuDkfkTdvIn4fA695qGSdx9szbEsDB4JXhPDUqh8EGp89KsK9M1ksu1MMk620kAVJPLLoR5iqezanN7tue9j4j5fEWrkZl3WCn5mN7+Hf4C450KSG1XiMpfCB0jI0EpzOO4LxXv/CmmGh603VSDvLkXHfpw8r+VTGGSPslY0uQmrIXuSgN/i7Ot99692rtAupiW9h/WMitr+hzH899CXGAx5SwiYZzuLAmw5i448z/vUfjJGkkJkJNhctzHMcNdw8hXE4KjMbXfcRuC93Llbl40Dd1fE6+fBf54nuoU90ftt8vxW5fKB/l9Kl9kYzPh5k3vdWXuW4uByF7eVQwcKch3bm8T/D+486e7DtHOgk0DtkbuVjlPqfw76EZtse2MLFhY5EYtYMqK4ta62JA421rLcVMZY523kMXX1sT5Aj6U8x05MYhvcQHQ81vv7+HrTTovEZcUYOBBUfqkZhf8TVIVGM3Vh5+m/wChPpVrxeMEmzIeLRHW/cSAfAAiq42FMUrq+gjYq3fqRp4j/WpHYb52lhb5lIA7xuAqFYlj3z4WJjqVdlPmL6+YNRpOqEb7D1Bt+4VI7MhaTD4iMC5XK9vA2P0JpkXCpZTcg6nxG5e7Tf8AyQOwgRnB1NjYcrG4uR3DcPWnmCxZIBBtZhoNNDcHdv4Uxw6FpIwoJLWFgLk/KbAdwq57F+zvEWJxDpArDQN2n3g/CPCqiSsldlYd2EpW5IYbjqN3I6bxXGII7JPZKkG43G/McPh4elaDiOhOFDKzYqXMvERaafWoravQlmDezTRzG3wHsPcG+gbQ6XrN0ppXaf7GqFWnJ/LJPwaK70f2h7JiA7C6Bsrj70Tgq3jpYjvtV/xsS4LaMLxkdTOoyEG411Wx7+0PSs0xMLIximVkOXUMCCpXj4dnz+tW/YofF4EQLZpsO4eHXUqbnIOd2BI8a1m5mmeyYX7n1NFZ/wD0if8AS9G/0oq2FyniLKO0exwCXL+u9f8AL3VznY/1QNlHwIMzAcc51BF95+gq8bc+yfExQrPhp0xAIuyxWW/ejs3vF8frUn9nnS2TABsLi4Ioxb3YCqGckm5Zl0c2pcWKB0awUOJnWKfEDCKx3gFixJ0Fx8B14m3dV+279jOIVwMFIkseXV5GySK3EEgWI5DQ8O+ksfs/DSy54cOIHDBlkj3qwa4IDXW9+FqsP9P8VEFjxYVNLDFRqQjchIL+6a3l4VCmP7c2HPg5TDiIWBX5mtu5qdVy+o771HRRkk5CZSd44f3gdSO/cOdbdtJI8UuXE+8B1DE6i/FH3g94rMtuYCLDTMkcodeQKplPANwaQcxuGp4ArAb392ikHrNBlQZgti27coNmse1w8RTHFmw7LS2TU65b37gARfnutc76VnAAsQbnS4kuBpuB3DQa6WqJZmzgXIy8T9WP88hQiCGXez6gnd38CB+iP3DjS0Gz5eyyqzF2yx2F8zc14m1/U91P9m7N61kkKDq7nKjHKGy3LMW+WIb2bn2RvFrhhsIrherBZpDYZew0yKdUhtb2PBjjIdWF/ChlYq0nRGYvlGV3UXlWNlYJpc9ZLfq0JPC9xc8qg2nOZJRbMCOGl1tbTla3pWhz7Qw7r1fWYV1Q7u2IUBX4YMNHZ5iASTI+9gKqO1IFBMiyQs0mojjjaPIRexCMosLDS3FqAVwm0iZlz295o9twNrZRyAFj41IPC+AxsLsLgqQbcV11J4aW9KqEDkA23qQw8j/69KuvTrHCeKGRdbxjNzzgjMvkSfSqYkP0+kzYt3XRXswt3gfutUVhJykscg33B9DY/h9af7cbrIYJOOW3obfw1GP2Ut8wOvcCN3018bc6gRddi4ZMPjpY3AMbxMxvuZWI7I7t/jUVFsZcZiDFgltGF7Tt8K9u+Zj4aDnTw4KTaEmEji0ZIF62Xgq82PE8hxvWk7K2dHh4xFCuVAbnm7fec8TyHCtVWtGmtTXUqqCuJ9GejsOEQCEXe3amYdo88n3F+tTvVAA2GvPifE8aSjNOVrswk76ni4ipKf1Fb2rHvquYiM5hbjy9Ktu1Y6qmOX6V9BHWKPKwjUZSjyZxLkxCBMSue2iyfOngeI/RNQOz4H2diYmkOaISArIugIJ1/VIIBtwPdU1E+rA+P889DTyWJZEMcgzRuNR3815MDXmYvDq946M+zwEHiKdk9TSv6R4X89F/+v8A2orIv6Mj+1y/siivOyS5HX8FX+xkzI8+HjWKRiuHRQqyL8IA4SDeniLina7OjlTJMBIh1F9R4qw/Gu+jHTXD4sZGtHKRqjbm/VPzeG+lsVsYxXbCEAHUwMfdk81sLxt3jTmKyq5FrHY8elXnH5K2/Mijg58LqubFQchYSxju4Sr3aHwqTwu1oZYiwZHjOjXGn6rq249xowc7N8XurG1nIFj3cx30/wAH0Ow8ztI6CRmFmsbA+IU2O/jXDWxlKitXfwOxNN2Rnm0tphS6YLrBFxsQyoePVKe0pPK9uJqvvisu8rmtcLLGL+JYaljv39/Kt4xXQDZ7KF9nVSNxS6keFt9Zn046ES4dTJEzTRg3BNrp3tz7m9eY1YftGjWllWj6m50ZpX4FCxABvkUBj8Sjh3Lz13/7Gu8FHnZIQGclh8GpY/dXu3279d1NQxj3fH/l7vHn6c6sPRbCAsXCntaAhstrg3jD/JmFyX1IjDHiL9xrJ/C7NJUBlEi2RWA+F8rZVQMD7vDJJctJe8jK5G64kJVssjuVYm2cyExq5+RWy3bIABkwya2sz2uBTPHSvItlDvckEICuYlAAFUf1ZdXC66RRELYM7X9idiFK3eRVNmjAWw1Dezs3Zw8ItlOIN3c3tzqGQ5xs8gymWZ1XNp2IMDH8Nyut5uP3db1FyTgwG0mCxCEB+pkdjOrBVVRHKUVmNgvYBPEa76kcBKqnPC5UggF8FgTiNd1zPOcznU6jQ+eqm0SJ0YyNFtBUPvFMBwuKiJ7RMQW2cWFyDcabt9CGbdX1TnMCDewBGoB3kg7rfj4VJbLfPBLE29DmHgey34ikOk2Gs4kWXrkkuVk4mx3ODqri9iDyB3GlujIBxMRb4ZOww5k6W/BqpGdYbDscEWI1SQqL8Mwve36wFR2xNnSYmUQxi7P6CxBJY8ABfWrJFIIJMXhpFMhlKGNQLkte65eW8elaN0G6Irg4SWsZX+NvwQdw48zWmvXjRhmkQ72JsSPCQCKPUb2bi7fePdyFPBTvECmhrw5VpVHmluebWbcrscRmnUdMVcAXJAA3k1TOkP2lRxXTCqJW++fgHhxf6Dvr3sFUSjc5u5lUdoouO1E0qpY9Pi9f59azravSrFzm8kz2+6pyj0Xf51EmZr3zG/O5r149o5VZR/Ip9jtTc3PfoaUnxDvFv3U9gfQVmWH2tMm6RvAm4+tWPZfS4bpltr8S7vMbx5XqvGQqbqx7nZ0fh56vQuvUDmfp/rRUP+WsP+eT9oUVrvHmfT/Ew+9fgzJTapiXpTi2QIcRJlAtobHzYan1qGorzz5dpPc7kkLG7Ek8yb052dtOaBg8MrxsOKMR6230zoo0noymy9CPtSMxXD46wY6LKLAMeAcblPeNPCr/AIiS+h1FfLlar9m/S4yKMLO13Ue7Y/Mo+U8yPw8K8XGdnxj/ANaStzX8o9LBV05ZJ+X9EN9oXRhcO/XxreNj8PJu/upDodIDGwldCpucrH6ZRvByZ3/QjC7msdO2nh1mjaN/hYW8O/xG+s6wuzzh2kQqyhWFideza5yWsTdozIdfhiVfmruwdd1IWluvdzXjcL3M7rZ+7DmHGMLRqJAXBABOtrsSucDsN2TnffmaU392oCyxqkIjdicwRe2GIJt2LxrZpHAtkgGirYv2mtSwk6piWAU5WDDVsuWwKBrWYswUBbWfIt9JTQ0QJAJaTrCUQKHfKLFiqBSHkbOGOhUHLnkNioPWcZ7iMRiDFHK0O0Z0IuXeUwxDj2IYQTGnAG+n0pPEyiQI0zyuuvUlX6xkX4meDEizNIgBzQya77bxTWLZYw7AxQSLILktFjYhNYbyIQDoNezc3trUm0PWFm1fOWzFQFMvVkFusiteDGwg9ZoO2qt30BV9v7J0Z2yZggctHos0ZBCYhF4a6Ov3iN1zUVsDGKknWsbCG7IvEki1vG+U3q07dhZY8oALFyWFzlUk2bKCTZHJPYGnvITvvfr7O+hglmMz3MCtZAwt1lj8RH3QR5keNYznGEXKWyCi5OyLN9mHRF3b23FA9awugO9VO4/rEeg8a0PEJy3DdTzBoAABu3Hv/m1cYxNa+UxWMliJ34cF74m2pSyKxX8StQ+1MdHAjSSsFVd5P4Dme6n/AEj2nHho2llayjdzJ4BRxNYR0n6RSYyTM2iD4EB0Ud/M99d2Bw0qur2POdHNLXYedKul8uKJRbpCNycW73PHw3VWq8or3oxUVZHTGKirIKKKKyKFFFFAFFFFAFFFFAFFFFAFK4adkYOhKspuCOBFJUUBt/R3bYxUCyDRtzjkw3+u/wADXG28IGtJqGXS44A2AJAHaynKxHJazjoNtnqJ8rH3ctlPcflPrp51qUihgQdxBDeBFj9K8qUPh611s/Q+jpWxuFcX9S9eD8yvYZDfsllOjKLD3ZZRlvp2iqZdeeFuaRAJVrXGdbABwlhkBEIe3uoYoRG0rD4jZb1JNhFQ+8KWsc7W1ZdWdrW7JKjHG3Ii1ewggXdAxAOZIzq5Vg0iqflz43ERoeaxAbga9Q+eas7MjoAjokYXCTobdn2V8MTvOXD4nS7nWxY6m1SMMhv/AFsmpB65hZmSNyqzTKd08EmVJQfijYk3pt7WWeRSXkW1nV8YmKQjdaaOwaNLn+sX4N+6n2CgdyysCtjeRmFyDbJZidHlMfWQyDXMFikG/WN21ZUm3ZBFsoT2AvGg7LqpHZytbqr23rYx3GoWOJgd1XjZ6BQFUWA0sOXIVD4RAihVFgN2t/Mk6kneSd9S2FbWvn+0MS6nyx2PboYPuo3lv6E7hTp/PCmnSna8WFhaaZrKvqSdwUcSab4/bMWFhaadgqLr3k8lHEnlXz5046Xy7QmzPdYl0jjvoo5nmx4muTs/Ayrzu9Ir3ZHBimouwh0u6Ty46Yu/ZQfBHfRR+9jxNQNFFfVxiopRjsjgCiiisgFFFFAFFFFAFFFFAFFFFAFFFFAFFFFAeitd6K45psLG777EHvyki/ibUUVyYz6F4nr9jN9+10f8Cm2CMtiAQVIbvzPFFc+Ecrj+8a52jjRCMxQOBKNLkHtS4uU2OtgXjjNv0BRRWzD604nP2gksVNLmdbIwYLxqNAApFlW4ITJcNa9jHCEKm6sGa4N6mw+4DQDcN/Dmd9e0Vz42TUUjs7HhFylJrVDmE1IwNbyryivDqbnq1dvIw3px0mlxk5D9mONiqRg6CxsSebHnVaoor6inCMIqMVZHyM5OUm2FFFFZmIUUUUAUUUUAUUUUAUUUU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1" y="2714326"/>
            <a:ext cx="2133600" cy="2886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7467600" cy="1143000"/>
          </a:xfrm>
        </p:spPr>
        <p:txBody>
          <a:bodyPr/>
          <a:lstStyle/>
          <a:p>
            <a:r>
              <a:rPr lang="en-US" dirty="0" smtClean="0"/>
              <a:t>Course Objectives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5600" y="1752600"/>
            <a:ext cx="1981200" cy="285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3335" name="Rectangle 7"/>
          <p:cNvSpPr>
            <a:spLocks noChangeArrowheads="1"/>
          </p:cNvSpPr>
          <p:nvPr/>
        </p:nvSpPr>
        <p:spPr bwMode="auto">
          <a:xfrm>
            <a:off x="381000" y="1371600"/>
            <a:ext cx="70104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Develop an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understanding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basic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Digital Image Processing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techniques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hrough lectures,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tudy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, and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exercises.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defRPr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Develop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fluency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ith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 Digital Image Processing (DIP) Software.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Implement the theoretical concepts discussed in the course to demonstrate your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bility of integrating </a:t>
            </a:r>
            <a:r>
              <a:rPr lang="en-US" dirty="0">
                <a:solidFill>
                  <a:srgbClr val="FF0000"/>
                </a:solidFill>
              </a:rPr>
              <a:t>the Mathematical </a:t>
            </a:r>
            <a:r>
              <a:rPr lang="en-US" dirty="0" smtClean="0">
                <a:solidFill>
                  <a:srgbClr val="FF0000"/>
                </a:solidFill>
              </a:rPr>
              <a:t>theory </a:t>
            </a:r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ith practical issues.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5750" y="-76200"/>
            <a:ext cx="23558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467600" cy="1143000"/>
          </a:xfrm>
        </p:spPr>
        <p:txBody>
          <a:bodyPr/>
          <a:lstStyle/>
          <a:p>
            <a:r>
              <a:rPr lang="en-US" dirty="0" smtClean="0"/>
              <a:t>Course Contents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034337" cy="510063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 smtClean="0"/>
              <a:t>Introduction to Digital Image Processing, Computer Vision and Pattern Recognition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Image acquisition, image sampling and quantization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Image enhancement in the spatial domain: Gray level transformations, histogram processing smoothing and sharpening filters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Image enhancement in the frequency domain – Fourier transform, Frequency domain filtering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Image Segmentation: Detection of discontinuities, edges, boundaries, thresholding, region-based segmentation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Morphological Image Processing: Image morphology, Dilation, Erosion and derived operators and transforms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Color Image Processing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Image Compression</a:t>
            </a:r>
          </a:p>
          <a:p>
            <a:pPr>
              <a:lnSpc>
                <a:spcPct val="80000"/>
              </a:lnSpc>
            </a:pPr>
            <a:r>
              <a:rPr lang="en-US" sz="1800" dirty="0" smtClean="0"/>
              <a:t>Pattern Recognition: Shape representation and description, clustering and 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Policy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4" name="Chart 3"/>
          <p:cNvGraphicFramePr/>
          <p:nvPr/>
        </p:nvGraphicFramePr>
        <p:xfrm>
          <a:off x="1187624" y="1601252"/>
          <a:ext cx="6246440" cy="3747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27784" y="5345668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Credits</a:t>
            </a:r>
            <a:r>
              <a:rPr lang="fr-FR" dirty="0" smtClean="0"/>
              <a:t> : 3 + 0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" y="1219200"/>
            <a:ext cx="7937500" cy="44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490663" y="2366963"/>
            <a:ext cx="7958137" cy="3881437"/>
          </a:xfrm>
        </p:spPr>
        <p:txBody>
          <a:bodyPr/>
          <a:lstStyle/>
          <a:p>
            <a:endParaRPr lang="en-US" smtClean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28600" y="0"/>
            <a:ext cx="8915400" cy="6477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743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0" y="2362200"/>
            <a:ext cx="36195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ext Box 9"/>
          <p:cNvSpPr txBox="1">
            <a:spLocks noChangeArrowheads="1"/>
          </p:cNvSpPr>
          <p:nvPr/>
        </p:nvSpPr>
        <p:spPr bwMode="auto">
          <a:xfrm rot="945070">
            <a:off x="2282825" y="5483225"/>
            <a:ext cx="31845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" charset="0"/>
                <a:cs typeface="Arial" charset="0"/>
              </a:rPr>
              <a:t>Computer Vision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 rot="1331201">
            <a:off x="5862638" y="2362200"/>
            <a:ext cx="2936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" charset="0"/>
                <a:cs typeface="Arial" charset="0"/>
              </a:rPr>
              <a:t>Image Analysis</a:t>
            </a:r>
          </a:p>
        </p:txBody>
      </p:sp>
      <p:sp>
        <p:nvSpPr>
          <p:cNvPr id="17417" name="Text Box 11"/>
          <p:cNvSpPr txBox="1">
            <a:spLocks noChangeArrowheads="1"/>
          </p:cNvSpPr>
          <p:nvPr/>
        </p:nvSpPr>
        <p:spPr bwMode="auto">
          <a:xfrm rot="-1010138">
            <a:off x="833438" y="4221163"/>
            <a:ext cx="374808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" charset="0"/>
                <a:cs typeface="Arial" charset="0"/>
              </a:rPr>
              <a:t>Pattern Recognition</a:t>
            </a:r>
          </a:p>
        </p:txBody>
      </p:sp>
      <p:sp>
        <p:nvSpPr>
          <p:cNvPr id="17418" name="Text Box 7"/>
          <p:cNvSpPr txBox="1">
            <a:spLocks noChangeArrowheads="1"/>
          </p:cNvSpPr>
          <p:nvPr/>
        </p:nvSpPr>
        <p:spPr bwMode="auto">
          <a:xfrm rot="-2120406">
            <a:off x="2128838" y="2178050"/>
            <a:ext cx="384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Arial" charset="0"/>
                <a:cs typeface="Arial" charset="0"/>
              </a:rPr>
              <a:t>Image Processing</a:t>
            </a:r>
          </a:p>
        </p:txBody>
      </p:sp>
      <p:sp>
        <p:nvSpPr>
          <p:cNvPr id="17419" name="Text Box 12"/>
          <p:cNvSpPr txBox="1">
            <a:spLocks noChangeArrowheads="1"/>
          </p:cNvSpPr>
          <p:nvPr/>
        </p:nvSpPr>
        <p:spPr bwMode="auto">
          <a:xfrm rot="-1900846">
            <a:off x="5976938" y="4864100"/>
            <a:ext cx="2936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" charset="0"/>
                <a:cs typeface="Arial" charset="0"/>
              </a:rPr>
              <a:t>Machine Vision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8435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8458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Image Processing &amp; Machine Vision</a:t>
            </a:r>
          </a:p>
        </p:txBody>
      </p:sp>
      <p:sp>
        <p:nvSpPr>
          <p:cNvPr id="18436" name="AutoShape 14"/>
          <p:cNvSpPr>
            <a:spLocks noChangeArrowheads="1"/>
          </p:cNvSpPr>
          <p:nvPr/>
        </p:nvSpPr>
        <p:spPr bwMode="auto">
          <a:xfrm>
            <a:off x="204788" y="4486275"/>
            <a:ext cx="8786812" cy="885825"/>
          </a:xfrm>
          <a:prstGeom prst="rightArrow">
            <a:avLst>
              <a:gd name="adj1" fmla="val 53046"/>
              <a:gd name="adj2" fmla="val 8293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18437" name="Group 12"/>
          <p:cNvGrpSpPr>
            <a:grpSpLocks/>
          </p:cNvGrpSpPr>
          <p:nvPr/>
        </p:nvGrpSpPr>
        <p:grpSpPr bwMode="auto">
          <a:xfrm>
            <a:off x="504825" y="3657600"/>
            <a:ext cx="2587625" cy="2495550"/>
            <a:chOff x="252" y="1413"/>
            <a:chExt cx="1476" cy="1572"/>
          </a:xfrm>
        </p:grpSpPr>
        <p:sp>
          <p:nvSpPr>
            <p:cNvPr id="18440" name="Text Box 4"/>
            <p:cNvSpPr txBox="1">
              <a:spLocks noChangeArrowheads="1"/>
            </p:cNvSpPr>
            <p:nvPr/>
          </p:nvSpPr>
          <p:spPr bwMode="auto">
            <a:xfrm>
              <a:off x="252" y="1413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Low Level Process</a:t>
              </a:r>
              <a:endParaRPr lang="en-US" sz="1800" b="1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8441" name="Text Box 7"/>
            <p:cNvSpPr txBox="1">
              <a:spLocks noChangeArrowheads="1"/>
            </p:cNvSpPr>
            <p:nvPr/>
          </p:nvSpPr>
          <p:spPr bwMode="auto">
            <a:xfrm>
              <a:off x="252" y="1648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Input: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Image</a:t>
              </a:r>
              <a:br>
                <a:rPr lang="en-IE" sz="1800">
                  <a:latin typeface="Arial" charset="0"/>
                  <a:ea typeface="ＭＳ Ｐゴシック" pitchFamily="34" charset="-128"/>
                </a:rPr>
              </a:br>
              <a:r>
                <a:rPr lang="en-IE" sz="1800" b="1">
                  <a:latin typeface="Arial" charset="0"/>
                  <a:ea typeface="ＭＳ Ｐゴシック" pitchFamily="34" charset="-128"/>
                </a:rPr>
                <a:t>Output: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Image</a:t>
              </a:r>
            </a:p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Examples: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Noise removal, image sharpening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8438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dirty="0" smtClean="0"/>
              <a:t>C</a:t>
            </a:r>
            <a:r>
              <a:rPr lang="en-IE" sz="3200" dirty="0" err="1" smtClean="0"/>
              <a:t>ontinuum</a:t>
            </a:r>
            <a:r>
              <a:rPr lang="en-IE" sz="3200" dirty="0" smtClean="0"/>
              <a:t> </a:t>
            </a:r>
            <a:r>
              <a:rPr lang="en-IE" sz="3200" dirty="0"/>
              <a:t>from Image Processing to Machine Vision: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dirty="0"/>
              <a:t>low, mid and high-level processes</a:t>
            </a:r>
            <a:endParaRPr lang="en-US" altLang="zh-CN" dirty="0">
              <a:solidFill>
                <a:schemeClr val="tx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altLang="zh-CN" sz="3200" dirty="0">
              <a:solidFill>
                <a:schemeClr val="tx2"/>
              </a:solidFill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 dirty="0">
              <a:solidFill>
                <a:srgbClr val="663300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altLang="zh-CN" sz="32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8439" name="Text Box 18"/>
          <p:cNvSpPr txBox="1">
            <a:spLocks noChangeArrowheads="1"/>
          </p:cNvSpPr>
          <p:nvPr/>
        </p:nvSpPr>
        <p:spPr bwMode="auto">
          <a:xfrm>
            <a:off x="1069975" y="6172200"/>
            <a:ext cx="1444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Image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9459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73787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Example: Low Level Processing</a:t>
            </a:r>
          </a:p>
        </p:txBody>
      </p:sp>
      <p:pic>
        <p:nvPicPr>
          <p:cNvPr id="19460" name="Picture 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960563"/>
            <a:ext cx="6705600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20483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8534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Image Processing &amp; Machine Vision</a:t>
            </a:r>
          </a:p>
        </p:txBody>
      </p:sp>
      <p:sp>
        <p:nvSpPr>
          <p:cNvPr id="20484" name="AutoShape 14"/>
          <p:cNvSpPr>
            <a:spLocks noChangeArrowheads="1"/>
          </p:cNvSpPr>
          <p:nvPr/>
        </p:nvSpPr>
        <p:spPr bwMode="auto">
          <a:xfrm>
            <a:off x="204788" y="4486275"/>
            <a:ext cx="8786812" cy="885825"/>
          </a:xfrm>
          <a:prstGeom prst="rightArrow">
            <a:avLst>
              <a:gd name="adj1" fmla="val 53046"/>
              <a:gd name="adj2" fmla="val 8293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20485" name="Group 12"/>
          <p:cNvGrpSpPr>
            <a:grpSpLocks/>
          </p:cNvGrpSpPr>
          <p:nvPr/>
        </p:nvGrpSpPr>
        <p:grpSpPr bwMode="auto">
          <a:xfrm>
            <a:off x="504825" y="3657600"/>
            <a:ext cx="2587625" cy="2495550"/>
            <a:chOff x="252" y="1413"/>
            <a:chExt cx="1476" cy="1572"/>
          </a:xfrm>
        </p:grpSpPr>
        <p:sp>
          <p:nvSpPr>
            <p:cNvPr id="20491" name="Text Box 4"/>
            <p:cNvSpPr txBox="1">
              <a:spLocks noChangeArrowheads="1"/>
            </p:cNvSpPr>
            <p:nvPr/>
          </p:nvSpPr>
          <p:spPr bwMode="auto">
            <a:xfrm>
              <a:off x="252" y="1413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Low Level Process</a:t>
              </a:r>
              <a:endParaRPr lang="en-US" sz="1800" b="1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0492" name="Text Box 7"/>
            <p:cNvSpPr txBox="1">
              <a:spLocks noChangeArrowheads="1"/>
            </p:cNvSpPr>
            <p:nvPr/>
          </p:nvSpPr>
          <p:spPr bwMode="auto">
            <a:xfrm>
              <a:off x="252" y="1648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Input: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Image</a:t>
              </a:r>
              <a:br>
                <a:rPr lang="en-IE" sz="1800">
                  <a:latin typeface="Arial" charset="0"/>
                  <a:ea typeface="ＭＳ Ｐゴシック" pitchFamily="34" charset="-128"/>
                </a:rPr>
              </a:br>
              <a:r>
                <a:rPr lang="en-IE" sz="1800" b="1">
                  <a:latin typeface="Arial" charset="0"/>
                  <a:ea typeface="ＭＳ Ｐゴシック" pitchFamily="34" charset="-128"/>
                </a:rPr>
                <a:t>Output: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Image</a:t>
              </a:r>
            </a:p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Examples: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Noise removal, image sharpening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0486" name="Group 11"/>
          <p:cNvGrpSpPr>
            <a:grpSpLocks/>
          </p:cNvGrpSpPr>
          <p:nvPr/>
        </p:nvGrpSpPr>
        <p:grpSpPr bwMode="auto">
          <a:xfrm>
            <a:off x="3313113" y="3657600"/>
            <a:ext cx="2587625" cy="2495550"/>
            <a:chOff x="2142" y="1360"/>
            <a:chExt cx="1476" cy="1572"/>
          </a:xfrm>
        </p:grpSpPr>
        <p:sp>
          <p:nvSpPr>
            <p:cNvPr id="20489" name="Text Box 5"/>
            <p:cNvSpPr txBox="1">
              <a:spLocks noChangeArrowheads="1"/>
            </p:cNvSpPr>
            <p:nvPr/>
          </p:nvSpPr>
          <p:spPr bwMode="auto">
            <a:xfrm>
              <a:off x="2142" y="1360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Mid Level Process</a:t>
              </a:r>
              <a:endParaRPr lang="en-US" sz="1800" b="1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0490" name="Text Box 9"/>
            <p:cNvSpPr txBox="1">
              <a:spLocks noChangeArrowheads="1"/>
            </p:cNvSpPr>
            <p:nvPr/>
          </p:nvSpPr>
          <p:spPr bwMode="auto">
            <a:xfrm>
              <a:off x="2142" y="1595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Input: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Image </a:t>
              </a:r>
              <a:br>
                <a:rPr lang="en-IE" sz="1800">
                  <a:latin typeface="Arial" charset="0"/>
                  <a:ea typeface="ＭＳ Ｐゴシック" pitchFamily="34" charset="-128"/>
                </a:rPr>
              </a:br>
              <a:r>
                <a:rPr lang="en-IE" sz="1800" b="1">
                  <a:latin typeface="Arial" charset="0"/>
                  <a:ea typeface="ＭＳ Ｐゴシック" pitchFamily="34" charset="-128"/>
                </a:rPr>
                <a:t>Output: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Attributes</a:t>
              </a:r>
            </a:p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Examples: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Object recognition, segmentation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0487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C</a:t>
            </a:r>
            <a:r>
              <a:rPr lang="en-IE" sz="3200"/>
              <a:t>ontinuum from Image Processing to Machine Vision: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/>
              <a:t>low, mid and high-level processes</a:t>
            </a:r>
            <a:endParaRPr lang="en-US" altLang="zh-CN">
              <a:solidFill>
                <a:schemeClr val="tx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altLang="zh-CN" sz="3200">
              <a:solidFill>
                <a:schemeClr val="tx2"/>
              </a:solidFill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>
              <a:solidFill>
                <a:srgbClr val="663300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altLang="zh-CN" sz="320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20488" name="Text Box 15"/>
          <p:cNvSpPr txBox="1">
            <a:spLocks noChangeArrowheads="1"/>
          </p:cNvSpPr>
          <p:nvPr/>
        </p:nvSpPr>
        <p:spPr bwMode="auto">
          <a:xfrm>
            <a:off x="1069975" y="6172200"/>
            <a:ext cx="1444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Image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C85C4-B977-4429-87D6-E045F5388D1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http://t2.gstatic.com/images?q=tbn:ANd9GcQuPHIYmlGZwy7LLJq-GJ1Ma7Qkkxy_ThHyhwxmqRHHXp8W_h1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0"/>
            <a:ext cx="2127610" cy="1428760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990600" y="1857364"/>
            <a:ext cx="5429288" cy="2786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What constitutes this course?</a:t>
            </a:r>
            <a:endParaRPr lang="en-US" sz="4800" dirty="0"/>
          </a:p>
        </p:txBody>
      </p:sp>
      <p:pic>
        <p:nvPicPr>
          <p:cNvPr id="36866" name="Picture 2" descr="https://encrypted-tbn0.gstatic.com/images?q=tbn:ANd9GcTgVBB_sqaE1l8sK1oCz9rEnocbBRmW6LSlyGo9wAad78AnRWv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1524000"/>
            <a:ext cx="1466850" cy="31242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1507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33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Example: Mid Level Processing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057400"/>
            <a:ext cx="20574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2057400"/>
            <a:ext cx="2057400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6" descr="han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9263" y="4210050"/>
            <a:ext cx="1981200" cy="158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 descr="hand_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9200" y="4219575"/>
            <a:ext cx="1981200" cy="158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AutoShape 9"/>
          <p:cNvSpPr>
            <a:spLocks noChangeArrowheads="1"/>
          </p:cNvSpPr>
          <p:nvPr/>
        </p:nvSpPr>
        <p:spPr bwMode="auto">
          <a:xfrm>
            <a:off x="3886200" y="27432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AutoShape 10"/>
          <p:cNvSpPr>
            <a:spLocks noChangeArrowheads="1"/>
          </p:cNvSpPr>
          <p:nvPr/>
        </p:nvSpPr>
        <p:spPr bwMode="auto">
          <a:xfrm>
            <a:off x="3886200" y="4695825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Text Box 11"/>
          <p:cNvSpPr txBox="1">
            <a:spLocks noChangeArrowheads="1"/>
          </p:cNvSpPr>
          <p:nvPr/>
        </p:nvSpPr>
        <p:spPr bwMode="auto">
          <a:xfrm>
            <a:off x="3048000" y="6157913"/>
            <a:ext cx="30940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Segmentation of image into regions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2531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8839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Image Processing &amp; Machine Vision</a:t>
            </a:r>
          </a:p>
        </p:txBody>
      </p:sp>
      <p:sp>
        <p:nvSpPr>
          <p:cNvPr id="22532" name="AutoShape 14"/>
          <p:cNvSpPr>
            <a:spLocks noChangeArrowheads="1"/>
          </p:cNvSpPr>
          <p:nvPr/>
        </p:nvSpPr>
        <p:spPr bwMode="auto">
          <a:xfrm>
            <a:off x="204788" y="4486275"/>
            <a:ext cx="8786812" cy="885825"/>
          </a:xfrm>
          <a:prstGeom prst="rightArrow">
            <a:avLst>
              <a:gd name="adj1" fmla="val 53046"/>
              <a:gd name="adj2" fmla="val 8293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22533" name="Group 12"/>
          <p:cNvGrpSpPr>
            <a:grpSpLocks/>
          </p:cNvGrpSpPr>
          <p:nvPr/>
        </p:nvGrpSpPr>
        <p:grpSpPr bwMode="auto">
          <a:xfrm>
            <a:off x="504825" y="3657600"/>
            <a:ext cx="2587625" cy="2495550"/>
            <a:chOff x="252" y="1413"/>
            <a:chExt cx="1476" cy="1572"/>
          </a:xfrm>
        </p:grpSpPr>
        <p:sp>
          <p:nvSpPr>
            <p:cNvPr id="22543" name="Text Box 4"/>
            <p:cNvSpPr txBox="1">
              <a:spLocks noChangeArrowheads="1"/>
            </p:cNvSpPr>
            <p:nvPr/>
          </p:nvSpPr>
          <p:spPr bwMode="auto">
            <a:xfrm>
              <a:off x="252" y="1413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Low Level Process</a:t>
              </a:r>
              <a:endParaRPr lang="en-US" sz="1800" b="1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2544" name="Text Box 7"/>
            <p:cNvSpPr txBox="1">
              <a:spLocks noChangeArrowheads="1"/>
            </p:cNvSpPr>
            <p:nvPr/>
          </p:nvSpPr>
          <p:spPr bwMode="auto">
            <a:xfrm>
              <a:off x="252" y="1648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Input: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Image</a:t>
              </a:r>
              <a:br>
                <a:rPr lang="en-IE" sz="1800">
                  <a:latin typeface="Arial" charset="0"/>
                  <a:ea typeface="ＭＳ Ｐゴシック" pitchFamily="34" charset="-128"/>
                </a:rPr>
              </a:br>
              <a:r>
                <a:rPr lang="en-IE" sz="1800" b="1">
                  <a:latin typeface="Arial" charset="0"/>
                  <a:ea typeface="ＭＳ Ｐゴシック" pitchFamily="34" charset="-128"/>
                </a:rPr>
                <a:t>Output: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Image</a:t>
              </a:r>
            </a:p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Examples: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Noise removal, image sharpening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2534" name="Group 11"/>
          <p:cNvGrpSpPr>
            <a:grpSpLocks/>
          </p:cNvGrpSpPr>
          <p:nvPr/>
        </p:nvGrpSpPr>
        <p:grpSpPr bwMode="auto">
          <a:xfrm>
            <a:off x="3313113" y="3657600"/>
            <a:ext cx="2587625" cy="2495550"/>
            <a:chOff x="2142" y="1360"/>
            <a:chExt cx="1476" cy="1572"/>
          </a:xfrm>
        </p:grpSpPr>
        <p:sp>
          <p:nvSpPr>
            <p:cNvPr id="22541" name="Text Box 5"/>
            <p:cNvSpPr txBox="1">
              <a:spLocks noChangeArrowheads="1"/>
            </p:cNvSpPr>
            <p:nvPr/>
          </p:nvSpPr>
          <p:spPr bwMode="auto">
            <a:xfrm>
              <a:off x="2142" y="1360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Mid Level Process</a:t>
              </a:r>
              <a:endParaRPr lang="en-US" sz="1800" b="1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2542" name="Text Box 9"/>
            <p:cNvSpPr txBox="1">
              <a:spLocks noChangeArrowheads="1"/>
            </p:cNvSpPr>
            <p:nvPr/>
          </p:nvSpPr>
          <p:spPr bwMode="auto">
            <a:xfrm>
              <a:off x="2142" y="1595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Input: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Image </a:t>
              </a:r>
              <a:br>
                <a:rPr lang="en-IE" sz="1800">
                  <a:latin typeface="Arial" charset="0"/>
                  <a:ea typeface="ＭＳ Ｐゴシック" pitchFamily="34" charset="-128"/>
                </a:rPr>
              </a:br>
              <a:r>
                <a:rPr lang="en-IE" sz="1800" b="1">
                  <a:latin typeface="Arial" charset="0"/>
                  <a:ea typeface="ＭＳ Ｐゴシック" pitchFamily="34" charset="-128"/>
                </a:rPr>
                <a:t>Output: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Attributes</a:t>
              </a:r>
            </a:p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Examples: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Object recognition, segmentation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2535" name="Group 13"/>
          <p:cNvGrpSpPr>
            <a:grpSpLocks/>
          </p:cNvGrpSpPr>
          <p:nvPr/>
        </p:nvGrpSpPr>
        <p:grpSpPr bwMode="auto">
          <a:xfrm>
            <a:off x="6122988" y="3657600"/>
            <a:ext cx="2586037" cy="2495550"/>
            <a:chOff x="3719" y="1352"/>
            <a:chExt cx="1476" cy="1572"/>
          </a:xfrm>
        </p:grpSpPr>
        <p:sp>
          <p:nvSpPr>
            <p:cNvPr id="22539" name="Text Box 6"/>
            <p:cNvSpPr txBox="1">
              <a:spLocks noChangeArrowheads="1"/>
            </p:cNvSpPr>
            <p:nvPr/>
          </p:nvSpPr>
          <p:spPr bwMode="auto">
            <a:xfrm>
              <a:off x="3719" y="1352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High Level Process</a:t>
              </a:r>
              <a:endParaRPr lang="en-US" sz="1800" b="1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2540" name="Text Box 10"/>
            <p:cNvSpPr txBox="1">
              <a:spLocks noChangeArrowheads="1"/>
            </p:cNvSpPr>
            <p:nvPr/>
          </p:nvSpPr>
          <p:spPr bwMode="auto">
            <a:xfrm>
              <a:off x="3719" y="1587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Input: 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Attributes/Image </a:t>
              </a:r>
              <a:r>
                <a:rPr lang="en-IE" sz="1800" b="1">
                  <a:latin typeface="Arial" charset="0"/>
                  <a:ea typeface="ＭＳ Ｐゴシック" pitchFamily="34" charset="-128"/>
                </a:rPr>
                <a:t>Output: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Understanding</a:t>
              </a:r>
            </a:p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Examples: 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Scene understanding, autonomous navigation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2536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7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C</a:t>
            </a:r>
            <a:r>
              <a:rPr lang="en-IE" sz="3200"/>
              <a:t>ontinuum from Image Processing to Machine Vision: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/>
              <a:t>low, mid and high-level processes</a:t>
            </a:r>
            <a:endParaRPr lang="en-US" altLang="zh-CN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22537" name="Text Box 15"/>
          <p:cNvSpPr txBox="1">
            <a:spLocks noChangeArrowheads="1"/>
          </p:cNvSpPr>
          <p:nvPr/>
        </p:nvSpPr>
        <p:spPr bwMode="auto">
          <a:xfrm>
            <a:off x="1069975" y="6172200"/>
            <a:ext cx="1444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Image Processing</a:t>
            </a:r>
          </a:p>
        </p:txBody>
      </p:sp>
      <p:sp>
        <p:nvSpPr>
          <p:cNvPr id="22538" name="Text Box 16"/>
          <p:cNvSpPr txBox="1">
            <a:spLocks noChangeArrowheads="1"/>
          </p:cNvSpPr>
          <p:nvPr/>
        </p:nvSpPr>
        <p:spPr bwMode="auto">
          <a:xfrm>
            <a:off x="6708775" y="6172200"/>
            <a:ext cx="1327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Machine Vision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23555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33400"/>
            <a:ext cx="73787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Example: High Level Processing</a:t>
            </a:r>
          </a:p>
        </p:txBody>
      </p:sp>
      <p:sp>
        <p:nvSpPr>
          <p:cNvPr id="23556" name="Text Box 10"/>
          <p:cNvSpPr txBox="1">
            <a:spLocks noChangeArrowheads="1"/>
          </p:cNvSpPr>
          <p:nvPr/>
        </p:nvSpPr>
        <p:spPr bwMode="auto">
          <a:xfrm>
            <a:off x="3621088" y="6019800"/>
            <a:ext cx="1636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Robot Navigation</a:t>
            </a:r>
          </a:p>
        </p:txBody>
      </p:sp>
      <p:pic>
        <p:nvPicPr>
          <p:cNvPr id="23557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057400"/>
            <a:ext cx="4724400" cy="355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24579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457200"/>
            <a:ext cx="8915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Image Processing &amp; Machine Vision</a:t>
            </a:r>
          </a:p>
        </p:txBody>
      </p:sp>
      <p:sp>
        <p:nvSpPr>
          <p:cNvPr id="24580" name="AutoShape 14"/>
          <p:cNvSpPr>
            <a:spLocks noChangeArrowheads="1"/>
          </p:cNvSpPr>
          <p:nvPr/>
        </p:nvSpPr>
        <p:spPr bwMode="auto">
          <a:xfrm>
            <a:off x="204788" y="4486275"/>
            <a:ext cx="8786812" cy="885825"/>
          </a:xfrm>
          <a:prstGeom prst="rightArrow">
            <a:avLst>
              <a:gd name="adj1" fmla="val 53046"/>
              <a:gd name="adj2" fmla="val 8293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24581" name="Group 12"/>
          <p:cNvGrpSpPr>
            <a:grpSpLocks/>
          </p:cNvGrpSpPr>
          <p:nvPr/>
        </p:nvGrpSpPr>
        <p:grpSpPr bwMode="auto">
          <a:xfrm>
            <a:off x="504825" y="3657600"/>
            <a:ext cx="2587625" cy="2495550"/>
            <a:chOff x="252" y="1413"/>
            <a:chExt cx="1476" cy="1572"/>
          </a:xfrm>
        </p:grpSpPr>
        <p:sp>
          <p:nvSpPr>
            <p:cNvPr id="24594" name="Text Box 4"/>
            <p:cNvSpPr txBox="1">
              <a:spLocks noChangeArrowheads="1"/>
            </p:cNvSpPr>
            <p:nvPr/>
          </p:nvSpPr>
          <p:spPr bwMode="auto">
            <a:xfrm>
              <a:off x="252" y="1413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Low Level Process</a:t>
              </a:r>
              <a:endParaRPr lang="en-US" sz="1800" b="1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4595" name="Text Box 7"/>
            <p:cNvSpPr txBox="1">
              <a:spLocks noChangeArrowheads="1"/>
            </p:cNvSpPr>
            <p:nvPr/>
          </p:nvSpPr>
          <p:spPr bwMode="auto">
            <a:xfrm>
              <a:off x="252" y="1648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Input: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Image</a:t>
              </a:r>
              <a:br>
                <a:rPr lang="en-IE" sz="1800">
                  <a:latin typeface="Arial" charset="0"/>
                  <a:ea typeface="ＭＳ Ｐゴシック" pitchFamily="34" charset="-128"/>
                </a:rPr>
              </a:br>
              <a:r>
                <a:rPr lang="en-IE" sz="1800" b="1">
                  <a:latin typeface="Arial" charset="0"/>
                  <a:ea typeface="ＭＳ Ｐゴシック" pitchFamily="34" charset="-128"/>
                </a:rPr>
                <a:t>Output: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Image</a:t>
              </a:r>
            </a:p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Examples: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Noise removal, image sharpening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4582" name="Group 11"/>
          <p:cNvGrpSpPr>
            <a:grpSpLocks/>
          </p:cNvGrpSpPr>
          <p:nvPr/>
        </p:nvGrpSpPr>
        <p:grpSpPr bwMode="auto">
          <a:xfrm>
            <a:off x="3313113" y="3657600"/>
            <a:ext cx="2587625" cy="2495550"/>
            <a:chOff x="2142" y="1360"/>
            <a:chExt cx="1476" cy="1572"/>
          </a:xfrm>
        </p:grpSpPr>
        <p:sp>
          <p:nvSpPr>
            <p:cNvPr id="24592" name="Text Box 5"/>
            <p:cNvSpPr txBox="1">
              <a:spLocks noChangeArrowheads="1"/>
            </p:cNvSpPr>
            <p:nvPr/>
          </p:nvSpPr>
          <p:spPr bwMode="auto">
            <a:xfrm>
              <a:off x="2142" y="1360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Mid Level Process</a:t>
              </a:r>
              <a:endParaRPr lang="en-US" sz="1800" b="1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4593" name="Text Box 9"/>
            <p:cNvSpPr txBox="1">
              <a:spLocks noChangeArrowheads="1"/>
            </p:cNvSpPr>
            <p:nvPr/>
          </p:nvSpPr>
          <p:spPr bwMode="auto">
            <a:xfrm>
              <a:off x="2142" y="1595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Input: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Image </a:t>
              </a:r>
              <a:br>
                <a:rPr lang="en-IE" sz="1800">
                  <a:latin typeface="Arial" charset="0"/>
                  <a:ea typeface="ＭＳ Ｐゴシック" pitchFamily="34" charset="-128"/>
                </a:rPr>
              </a:br>
              <a:r>
                <a:rPr lang="en-IE" sz="1800" b="1">
                  <a:latin typeface="Arial" charset="0"/>
                  <a:ea typeface="ＭＳ Ｐゴシック" pitchFamily="34" charset="-128"/>
                </a:rPr>
                <a:t>Output: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Attributes</a:t>
              </a:r>
            </a:p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Examples: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Object recognition, segmentation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24583" name="Group 13"/>
          <p:cNvGrpSpPr>
            <a:grpSpLocks/>
          </p:cNvGrpSpPr>
          <p:nvPr/>
        </p:nvGrpSpPr>
        <p:grpSpPr bwMode="auto">
          <a:xfrm>
            <a:off x="6122988" y="3657600"/>
            <a:ext cx="2586037" cy="2495550"/>
            <a:chOff x="3719" y="1352"/>
            <a:chExt cx="1476" cy="1572"/>
          </a:xfrm>
        </p:grpSpPr>
        <p:sp>
          <p:nvSpPr>
            <p:cNvPr id="24590" name="Text Box 6"/>
            <p:cNvSpPr txBox="1">
              <a:spLocks noChangeArrowheads="1"/>
            </p:cNvSpPr>
            <p:nvPr/>
          </p:nvSpPr>
          <p:spPr bwMode="auto">
            <a:xfrm>
              <a:off x="3719" y="1352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High Level Process</a:t>
              </a:r>
              <a:endParaRPr lang="en-US" sz="1800" b="1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4591" name="Text Box 10"/>
            <p:cNvSpPr txBox="1">
              <a:spLocks noChangeArrowheads="1"/>
            </p:cNvSpPr>
            <p:nvPr/>
          </p:nvSpPr>
          <p:spPr bwMode="auto">
            <a:xfrm>
              <a:off x="3719" y="1587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Input: 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Attributes/Image </a:t>
              </a:r>
              <a:r>
                <a:rPr lang="en-IE" sz="1800" b="1">
                  <a:latin typeface="Arial" charset="0"/>
                  <a:ea typeface="ＭＳ Ｐゴシック" pitchFamily="34" charset="-128"/>
                </a:rPr>
                <a:t>Output: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 Understanding</a:t>
              </a:r>
            </a:p>
            <a:p>
              <a:pPr>
                <a:spcBef>
                  <a:spcPct val="50000"/>
                </a:spcBef>
              </a:pPr>
              <a:r>
                <a:rPr lang="en-IE" sz="1800" b="1">
                  <a:latin typeface="Arial" charset="0"/>
                  <a:ea typeface="ＭＳ Ｐゴシック" pitchFamily="34" charset="-128"/>
                </a:rPr>
                <a:t>Examples: </a:t>
              </a:r>
              <a:r>
                <a:rPr lang="en-IE" sz="1800">
                  <a:latin typeface="Arial" charset="0"/>
                  <a:ea typeface="ＭＳ Ｐゴシック" pitchFamily="34" charset="-128"/>
                </a:rPr>
                <a:t>Scene understanding, autonomous navigation</a:t>
              </a:r>
              <a:endParaRPr lang="en-US" sz="1800"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4584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7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C</a:t>
            </a:r>
            <a:r>
              <a:rPr lang="en-IE" sz="3200"/>
              <a:t>ontinuum from Image Processing to Machine Vision: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/>
              <a:t>low, mid and high-level processes</a:t>
            </a:r>
            <a:endParaRPr lang="en-US" altLang="zh-CN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24585" name="Text Box 15"/>
          <p:cNvSpPr txBox="1">
            <a:spLocks noChangeArrowheads="1"/>
          </p:cNvSpPr>
          <p:nvPr/>
        </p:nvSpPr>
        <p:spPr bwMode="auto">
          <a:xfrm>
            <a:off x="1069975" y="6172200"/>
            <a:ext cx="1444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Image Processing</a:t>
            </a:r>
          </a:p>
        </p:txBody>
      </p:sp>
      <p:sp>
        <p:nvSpPr>
          <p:cNvPr id="24586" name="Text Box 16"/>
          <p:cNvSpPr txBox="1">
            <a:spLocks noChangeArrowheads="1"/>
          </p:cNvSpPr>
          <p:nvPr/>
        </p:nvSpPr>
        <p:spPr bwMode="auto">
          <a:xfrm>
            <a:off x="6708775" y="6172200"/>
            <a:ext cx="1327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Machine Vision</a:t>
            </a:r>
          </a:p>
        </p:txBody>
      </p:sp>
      <p:sp>
        <p:nvSpPr>
          <p:cNvPr id="24587" name="Rectangle 17"/>
          <p:cNvSpPr>
            <a:spLocks noChangeArrowheads="1"/>
          </p:cNvSpPr>
          <p:nvPr/>
        </p:nvSpPr>
        <p:spPr bwMode="auto">
          <a:xfrm>
            <a:off x="254000" y="3505200"/>
            <a:ext cx="5791200" cy="2971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Line 18"/>
          <p:cNvSpPr>
            <a:spLocks noChangeShapeType="1"/>
          </p:cNvSpPr>
          <p:nvPr/>
        </p:nvSpPr>
        <p:spPr bwMode="auto">
          <a:xfrm flipH="1">
            <a:off x="6172200" y="28194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6547" name="Text Box 19"/>
          <p:cNvSpPr txBox="1">
            <a:spLocks noChangeArrowheads="1"/>
          </p:cNvSpPr>
          <p:nvPr/>
        </p:nvSpPr>
        <p:spPr bwMode="auto">
          <a:xfrm>
            <a:off x="6477000" y="2590800"/>
            <a:ext cx="2108200" cy="528638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/>
              <a:t>In this course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Pattern Recognition</a:t>
            </a:r>
          </a:p>
        </p:txBody>
      </p:sp>
      <p:sp>
        <p:nvSpPr>
          <p:cNvPr id="1029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81163"/>
            <a:ext cx="7958138" cy="1138237"/>
          </a:xfrm>
          <a:ln>
            <a:solidFill>
              <a:schemeClr val="tx1"/>
            </a:solidFill>
          </a:ln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dirty="0" smtClean="0"/>
              <a:t>A pattern is the </a:t>
            </a:r>
            <a:r>
              <a:rPr lang="en-US" dirty="0" smtClean="0">
                <a:solidFill>
                  <a:srgbClr val="FF0000"/>
                </a:solidFill>
              </a:rPr>
              <a:t>opposite of a chaos, </a:t>
            </a:r>
            <a:r>
              <a:rPr lang="en-US" dirty="0" smtClean="0"/>
              <a:t>it is an entity</a:t>
            </a:r>
            <a:r>
              <a:rPr lang="cs-CZ" dirty="0" smtClean="0"/>
              <a:t> that can be given a name</a:t>
            </a:r>
            <a:endParaRPr lang="en-US" dirty="0" smtClean="0"/>
          </a:p>
          <a:p>
            <a:pPr algn="ctr" eaLnBrk="1" hangingPunct="1"/>
            <a:endParaRPr lang="en-US" dirty="0" smtClean="0"/>
          </a:p>
          <a:p>
            <a:pPr algn="ctr" eaLnBrk="1" hangingPunct="1"/>
            <a:endParaRPr lang="en-US" altLang="zh-CN" dirty="0" smtClean="0">
              <a:solidFill>
                <a:schemeClr val="tx2"/>
              </a:solidFill>
              <a:ea typeface="宋体" pitchFamily="2" charset="-122"/>
            </a:endParaRPr>
          </a:p>
          <a:p>
            <a:pPr algn="ctr" eaLnBrk="1" hangingPunct="1"/>
            <a:endParaRPr lang="en-US" altLang="zh-CN" dirty="0" smtClean="0">
              <a:solidFill>
                <a:schemeClr val="tx2"/>
              </a:solidFill>
              <a:ea typeface="宋体" pitchFamily="2" charset="-122"/>
            </a:endParaRPr>
          </a:p>
          <a:p>
            <a:pPr algn="ctr" eaLnBrk="1" hangingPunct="1"/>
            <a:endParaRPr lang="en-US" altLang="zh-CN" dirty="0" smtClean="0">
              <a:solidFill>
                <a:schemeClr val="tx2"/>
              </a:solidFill>
              <a:ea typeface="宋体" pitchFamily="2" charset="-122"/>
            </a:endParaRPr>
          </a:p>
          <a:p>
            <a:pPr lvl="1" algn="ctr" eaLnBrk="1" hangingPunct="1"/>
            <a:endParaRPr lang="en-US" altLang="zh-CN" dirty="0" smtClean="0">
              <a:solidFill>
                <a:srgbClr val="663300"/>
              </a:solidFill>
              <a:ea typeface="宋体" pitchFamily="2" charset="-122"/>
            </a:endParaRPr>
          </a:p>
          <a:p>
            <a:pPr algn="ctr" eaLnBrk="1" hangingPunct="1"/>
            <a:endParaRPr lang="en-US" altLang="zh-CN" dirty="0" smtClean="0">
              <a:solidFill>
                <a:schemeClr val="tx2"/>
              </a:solidFill>
              <a:ea typeface="宋体" pitchFamily="2" charset="-122"/>
            </a:endParaRPr>
          </a:p>
        </p:txBody>
      </p:sp>
      <p:graphicFrame>
        <p:nvGraphicFramePr>
          <p:cNvPr id="1026" name="Object 8"/>
          <p:cNvGraphicFramePr>
            <a:graphicFrameLocks noChangeAspect="1"/>
          </p:cNvGraphicFramePr>
          <p:nvPr/>
        </p:nvGraphicFramePr>
        <p:xfrm>
          <a:off x="5638800" y="3124200"/>
          <a:ext cx="2514600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hoto Editor Photo" r:id="rId4" imgW="4067743" imgH="1991003" progId="">
                  <p:embed/>
                </p:oleObj>
              </mc:Choice>
              <mc:Fallback>
                <p:oleObj name="Photo Editor Photo" r:id="rId4" imgW="4067743" imgH="1991003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124200"/>
                        <a:ext cx="2514600" cy="123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4419600"/>
            <a:ext cx="115252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00600" y="4419600"/>
            <a:ext cx="272415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0" y="4648200"/>
            <a:ext cx="2000250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62400" y="3048000"/>
            <a:ext cx="10366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14400" y="3200400"/>
            <a:ext cx="2743200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5603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Recognition</a:t>
            </a:r>
          </a:p>
        </p:txBody>
      </p:sp>
      <p:sp>
        <p:nvSpPr>
          <p:cNvPr id="25604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71600"/>
            <a:ext cx="7958138" cy="3881438"/>
          </a:xfrm>
        </p:spPr>
        <p:txBody>
          <a:bodyPr/>
          <a:lstStyle/>
          <a:p>
            <a:pPr eaLnBrk="1" hangingPunct="1"/>
            <a:r>
              <a:rPr lang="en-US" smtClean="0"/>
              <a:t>Identification of a pattern as a member of a category </a:t>
            </a:r>
          </a:p>
          <a:p>
            <a:pPr lvl="1" eaLnBrk="1" hangingPunct="1"/>
            <a:r>
              <a:rPr lang="en-US" dirty="0" smtClean="0">
                <a:solidFill>
                  <a:srgbClr val="FF0000"/>
                </a:solidFill>
              </a:rPr>
              <a:t>Classification</a:t>
            </a:r>
            <a:r>
              <a:rPr lang="en-US" dirty="0" smtClean="0"/>
              <a:t> (Supervised: known categories)</a:t>
            </a:r>
          </a:p>
          <a:p>
            <a:pPr lvl="1" eaLnBrk="1" hangingPunct="1"/>
            <a:r>
              <a:rPr lang="en-US" dirty="0" smtClean="0">
                <a:solidFill>
                  <a:srgbClr val="FF0000"/>
                </a:solidFill>
              </a:rPr>
              <a:t>Clustering</a:t>
            </a:r>
            <a:r>
              <a:rPr lang="en-US" dirty="0" smtClean="0"/>
              <a:t> (Unsupervised: learning categories)</a:t>
            </a:r>
          </a:p>
          <a:p>
            <a:pPr eaLnBrk="1" hangingPunct="1"/>
            <a:endParaRPr lang="en-US" altLang="zh-CN" dirty="0" smtClean="0">
              <a:solidFill>
                <a:schemeClr val="tx2"/>
              </a:solidFill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solidFill>
                <a:schemeClr val="tx2"/>
              </a:solidFill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solidFill>
                <a:schemeClr val="tx2"/>
              </a:solidFill>
              <a:ea typeface="宋体" pitchFamily="2" charset="-122"/>
            </a:endParaRPr>
          </a:p>
          <a:p>
            <a:pPr lvl="1" eaLnBrk="1" hangingPunct="1"/>
            <a:endParaRPr lang="en-US" altLang="zh-CN" dirty="0" smtClean="0">
              <a:solidFill>
                <a:srgbClr val="663300"/>
              </a:solidFill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solidFill>
                <a:schemeClr val="tx2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905000"/>
            <a:ext cx="8151813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Classification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2057400"/>
            <a:ext cx="5362575" cy="3881438"/>
          </a:xfrm>
        </p:spPr>
        <p:txBody>
          <a:bodyPr/>
          <a:lstStyle/>
          <a:p>
            <a:r>
              <a:rPr lang="en-US" dirty="0" smtClean="0"/>
              <a:t>You had some training example or ‘</a:t>
            </a:r>
            <a:r>
              <a:rPr lang="en-US" i="1" dirty="0" smtClean="0">
                <a:solidFill>
                  <a:srgbClr val="800000"/>
                </a:solidFill>
              </a:rPr>
              <a:t>training data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The examples were ‘</a:t>
            </a:r>
            <a:r>
              <a:rPr lang="en-US" i="1" dirty="0" smtClean="0">
                <a:solidFill>
                  <a:srgbClr val="800000"/>
                </a:solidFill>
              </a:rPr>
              <a:t>labeled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You used those examples to make the kid ‘</a:t>
            </a:r>
            <a:r>
              <a:rPr lang="en-US" i="1" dirty="0" smtClean="0">
                <a:solidFill>
                  <a:srgbClr val="800000"/>
                </a:solidFill>
              </a:rPr>
              <a:t>learn</a:t>
            </a:r>
            <a:r>
              <a:rPr lang="en-US" i="1" dirty="0" smtClean="0"/>
              <a:t>’  </a:t>
            </a:r>
            <a:r>
              <a:rPr lang="en-US" dirty="0" smtClean="0"/>
              <a:t>the difference between an apple and an orange</a:t>
            </a:r>
            <a:endParaRPr lang="en-US" i="1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-85725"/>
            <a:ext cx="2682875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625" y="1944688"/>
            <a:ext cx="7523163" cy="44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Clustering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500062" y="1447800"/>
            <a:ext cx="7958138" cy="3881438"/>
          </a:xfrm>
        </p:spPr>
        <p:txBody>
          <a:bodyPr/>
          <a:lstStyle/>
          <a:p>
            <a:r>
              <a:rPr lang="en-US" dirty="0" smtClean="0"/>
              <a:t>There are two types of fruit in the basket, separate them into two ‘</a:t>
            </a:r>
            <a:r>
              <a:rPr lang="en-US" i="1" dirty="0" smtClean="0"/>
              <a:t>groups</a:t>
            </a:r>
            <a:r>
              <a:rPr lang="en-US" dirty="0" smtClean="0"/>
              <a:t>’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2438400"/>
            <a:ext cx="4505325" cy="303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3048000"/>
            <a:ext cx="1736725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A1F68FA-25F5-49EE-B71F-AC6E9123DE56}" type="slidenum">
              <a:rPr lang="en-US" sz="1400">
                <a:solidFill>
                  <a:schemeClr val="folHlink"/>
                </a:solidFill>
              </a:rPr>
              <a:pPr algn="r"/>
              <a:t>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195" name="Rectangle 1027"/>
          <p:cNvSpPr>
            <a:spLocks noChangeArrowheads="1"/>
          </p:cNvSpPr>
          <p:nvPr/>
        </p:nvSpPr>
        <p:spPr bwMode="auto">
          <a:xfrm>
            <a:off x="457200" y="1066800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dirty="0" smtClean="0">
                <a:solidFill>
                  <a:srgbClr val="800000"/>
                </a:solidFill>
              </a:rPr>
              <a:t>Instructor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 dirty="0"/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 dirty="0"/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 dirty="0"/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dirty="0">
                <a:solidFill>
                  <a:srgbClr val="800000"/>
                </a:solidFill>
              </a:rPr>
              <a:t>Office Hours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Course Information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95400" y="1905000"/>
            <a:ext cx="63246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endParaRPr lang="fr-FR" sz="2400" dirty="0" smtClean="0"/>
          </a:p>
          <a:p>
            <a:pPr lvl="1" algn="ctr"/>
            <a:r>
              <a:rPr lang="fr-FR" sz="2400" dirty="0" smtClean="0"/>
              <a:t>Dr </a:t>
            </a:r>
            <a:r>
              <a:rPr lang="fr-FR" sz="2400" dirty="0" err="1" smtClean="0"/>
              <a:t>Samabia</a:t>
            </a:r>
            <a:r>
              <a:rPr lang="fr-FR" sz="2400" dirty="0" smtClean="0"/>
              <a:t> </a:t>
            </a:r>
            <a:r>
              <a:rPr lang="fr-FR" sz="2400" dirty="0" err="1" smtClean="0"/>
              <a:t>Tehsin</a:t>
            </a:r>
            <a:endParaRPr lang="fr-FR" sz="2400" dirty="0" smtClean="0"/>
          </a:p>
          <a:p>
            <a:pPr lvl="1" algn="ctr"/>
            <a:r>
              <a:rPr lang="fr-FR" sz="2400" u="sng" dirty="0" smtClean="0"/>
              <a:t>Office:</a:t>
            </a:r>
            <a:r>
              <a:rPr lang="fr-FR" sz="2400" dirty="0" smtClean="0"/>
              <a:t>  </a:t>
            </a:r>
            <a:r>
              <a:rPr lang="fr-FR" sz="2400" dirty="0" err="1" smtClean="0"/>
              <a:t>Cabin</a:t>
            </a:r>
            <a:r>
              <a:rPr lang="fr-FR" sz="2400" dirty="0" smtClean="0"/>
              <a:t> # 8, XC </a:t>
            </a:r>
            <a:r>
              <a:rPr lang="fr-FR" sz="2400" dirty="0" err="1" smtClean="0"/>
              <a:t>Basement</a:t>
            </a:r>
            <a:endParaRPr lang="fr-FR" sz="2400" dirty="0" smtClean="0"/>
          </a:p>
          <a:p>
            <a:pPr lvl="1" algn="ctr"/>
            <a:r>
              <a:rPr lang="fr-FR" sz="2400" u="sng" dirty="0" smtClean="0"/>
              <a:t>Contact:</a:t>
            </a:r>
            <a:r>
              <a:rPr lang="fr-FR" sz="2400" dirty="0" smtClean="0"/>
              <a:t> tsamabia@yahoo.com</a:t>
            </a:r>
            <a:endParaRPr lang="en-US" sz="2400" dirty="0" smtClean="0"/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3000" y="4495800"/>
            <a:ext cx="6738966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400" dirty="0" smtClean="0"/>
              <a:t>Displayed outside office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Clustering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5334000" cy="38814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The data was not ‘</a:t>
            </a:r>
            <a:r>
              <a:rPr lang="en-US" sz="2400" i="1" dirty="0" smtClean="0">
                <a:solidFill>
                  <a:srgbClr val="800000"/>
                </a:solidFill>
              </a:rPr>
              <a:t>labeled</a:t>
            </a:r>
            <a:r>
              <a:rPr lang="en-US" sz="2400" dirty="0" smtClean="0"/>
              <a:t>’ you did not tell  which are apples which are oranges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May be the kid used the idea that things in the same group should be </a:t>
            </a:r>
            <a:r>
              <a:rPr lang="en-US" sz="2400" i="1" dirty="0" smtClean="0">
                <a:solidFill>
                  <a:srgbClr val="800000"/>
                </a:solidFill>
              </a:rPr>
              <a:t>similar</a:t>
            </a:r>
            <a:r>
              <a:rPr lang="en-US" sz="2400" dirty="0" smtClean="0"/>
              <a:t> to one another as compared to things in the other group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Groups - Clusters</a:t>
            </a:r>
            <a:endParaRPr lang="en-US" sz="2400" i="1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124200"/>
            <a:ext cx="3219450" cy="220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7000" y="990600"/>
            <a:ext cx="1736725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069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Classification vs. Clustering</a:t>
            </a:r>
          </a:p>
        </p:txBody>
      </p:sp>
      <p:grpSp>
        <p:nvGrpSpPr>
          <p:cNvPr id="2070" name="Group 34"/>
          <p:cNvGrpSpPr>
            <a:grpSpLocks/>
          </p:cNvGrpSpPr>
          <p:nvPr/>
        </p:nvGrpSpPr>
        <p:grpSpPr bwMode="auto">
          <a:xfrm>
            <a:off x="228600" y="2041525"/>
            <a:ext cx="4495800" cy="2835275"/>
            <a:chOff x="144" y="2400"/>
            <a:chExt cx="2832" cy="1786"/>
          </a:xfrm>
        </p:grpSpPr>
        <p:sp>
          <p:nvSpPr>
            <p:cNvPr id="2075" name="Rectangle 33"/>
            <p:cNvSpPr>
              <a:spLocks noChangeArrowheads="1"/>
            </p:cNvSpPr>
            <p:nvPr/>
          </p:nvSpPr>
          <p:spPr bwMode="auto">
            <a:xfrm>
              <a:off x="144" y="2400"/>
              <a:ext cx="2832" cy="1536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latin typeface="Tahoma" pitchFamily="34" charset="0"/>
              </a:endParaRPr>
            </a:p>
          </p:txBody>
        </p:sp>
        <p:graphicFrame>
          <p:nvGraphicFramePr>
            <p:cNvPr id="2059" name="Object 7"/>
            <p:cNvGraphicFramePr>
              <a:graphicFrameLocks noChangeAspect="1"/>
            </p:cNvGraphicFramePr>
            <p:nvPr/>
          </p:nvGraphicFramePr>
          <p:xfrm>
            <a:off x="192" y="2544"/>
            <a:ext cx="1296" cy="9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0" name="Photo Editor Photo" r:id="rId4" imgW="3438095" imgH="2647619" progId="">
                    <p:embed/>
                  </p:oleObj>
                </mc:Choice>
                <mc:Fallback>
                  <p:oleObj name="Photo Editor Photo" r:id="rId4" imgW="3438095" imgH="2647619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2544"/>
                          <a:ext cx="1296" cy="9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6" name="AutoShape 8"/>
            <p:cNvSpPr>
              <a:spLocks noChangeArrowheads="1"/>
            </p:cNvSpPr>
            <p:nvPr/>
          </p:nvSpPr>
          <p:spPr bwMode="auto">
            <a:xfrm>
              <a:off x="1475" y="3047"/>
              <a:ext cx="336" cy="240"/>
            </a:xfrm>
            <a:prstGeom prst="rightArrow">
              <a:avLst>
                <a:gd name="adj1" fmla="val 50000"/>
                <a:gd name="adj2" fmla="val 35000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latin typeface="Tahoma" pitchFamily="34" charset="0"/>
              </a:endParaRPr>
            </a:p>
          </p:txBody>
        </p:sp>
        <p:sp>
          <p:nvSpPr>
            <p:cNvPr id="2077" name="Text Box 9"/>
            <p:cNvSpPr txBox="1">
              <a:spLocks noChangeArrowheads="1"/>
            </p:cNvSpPr>
            <p:nvPr/>
          </p:nvSpPr>
          <p:spPr bwMode="auto">
            <a:xfrm>
              <a:off x="1824" y="2544"/>
              <a:ext cx="1021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ahoma" pitchFamily="34" charset="0"/>
                </a:rPr>
                <a:t>Category “A”</a:t>
              </a:r>
            </a:p>
          </p:txBody>
        </p:sp>
        <p:sp>
          <p:nvSpPr>
            <p:cNvPr id="2078" name="Text Box 10"/>
            <p:cNvSpPr txBox="1">
              <a:spLocks noChangeArrowheads="1"/>
            </p:cNvSpPr>
            <p:nvPr/>
          </p:nvSpPr>
          <p:spPr bwMode="auto">
            <a:xfrm>
              <a:off x="1872" y="3312"/>
              <a:ext cx="1019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ahoma" pitchFamily="34" charset="0"/>
                </a:rPr>
                <a:t>Category “B”</a:t>
              </a:r>
            </a:p>
          </p:txBody>
        </p:sp>
        <p:graphicFrame>
          <p:nvGraphicFramePr>
            <p:cNvPr id="2060" name="Object 11"/>
            <p:cNvGraphicFramePr>
              <a:graphicFrameLocks noChangeAspect="1"/>
            </p:cNvGraphicFramePr>
            <p:nvPr/>
          </p:nvGraphicFramePr>
          <p:xfrm>
            <a:off x="2064" y="2784"/>
            <a:ext cx="15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1" name="Photo Editor Photo" r:id="rId6" imgW="419048" imgH="762106" progId="">
                    <p:embed/>
                  </p:oleObj>
                </mc:Choice>
                <mc:Fallback>
                  <p:oleObj name="Photo Editor Photo" r:id="rId6" imgW="419048" imgH="762106" progId="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784"/>
                          <a:ext cx="15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1" name="Object 12"/>
            <p:cNvGraphicFramePr>
              <a:graphicFrameLocks noChangeAspect="1"/>
            </p:cNvGraphicFramePr>
            <p:nvPr/>
          </p:nvGraphicFramePr>
          <p:xfrm>
            <a:off x="2640" y="2784"/>
            <a:ext cx="187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2" name="Photo Editor Photo" r:id="rId8" imgW="495369" imgH="438095" progId="">
                    <p:embed/>
                  </p:oleObj>
                </mc:Choice>
                <mc:Fallback>
                  <p:oleObj name="Photo Editor Photo" r:id="rId8" imgW="495369" imgH="438095" progId="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2784"/>
                          <a:ext cx="187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2" name="Object 13"/>
            <p:cNvGraphicFramePr>
              <a:graphicFrameLocks noChangeAspect="1"/>
            </p:cNvGraphicFramePr>
            <p:nvPr/>
          </p:nvGraphicFramePr>
          <p:xfrm>
            <a:off x="2256" y="2880"/>
            <a:ext cx="183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3" name="Photo Editor Photo" r:id="rId10" imgW="485586" imgH="495369" progId="">
                    <p:embed/>
                  </p:oleObj>
                </mc:Choice>
                <mc:Fallback>
                  <p:oleObj name="Photo Editor Photo" r:id="rId10" imgW="485586" imgH="495369" progId="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880"/>
                          <a:ext cx="183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3" name="Object 14"/>
            <p:cNvGraphicFramePr>
              <a:graphicFrameLocks noChangeAspect="1"/>
            </p:cNvGraphicFramePr>
            <p:nvPr/>
          </p:nvGraphicFramePr>
          <p:xfrm>
            <a:off x="2448" y="2784"/>
            <a:ext cx="166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4" name="Photo Editor Photo" r:id="rId12" imgW="438095" imgH="733333" progId="">
                    <p:embed/>
                  </p:oleObj>
                </mc:Choice>
                <mc:Fallback>
                  <p:oleObj name="Photo Editor Photo" r:id="rId12" imgW="438095" imgH="733333" progId="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784"/>
                          <a:ext cx="166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4" name="Object 15"/>
            <p:cNvGraphicFramePr>
              <a:graphicFrameLocks noChangeAspect="1"/>
            </p:cNvGraphicFramePr>
            <p:nvPr/>
          </p:nvGraphicFramePr>
          <p:xfrm>
            <a:off x="1872" y="3600"/>
            <a:ext cx="16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5" name="Photo Editor Photo" r:id="rId14" imgW="428798" imgH="666667" progId="">
                    <p:embed/>
                  </p:oleObj>
                </mc:Choice>
                <mc:Fallback>
                  <p:oleObj name="Photo Editor Photo" r:id="rId14" imgW="428798" imgH="666667" progId="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3600"/>
                          <a:ext cx="162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5" name="Object 16"/>
            <p:cNvGraphicFramePr>
              <a:graphicFrameLocks noChangeAspect="1"/>
            </p:cNvGraphicFramePr>
            <p:nvPr/>
          </p:nvGraphicFramePr>
          <p:xfrm>
            <a:off x="2064" y="3600"/>
            <a:ext cx="205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6" name="Photo Editor Photo" r:id="rId16" imgW="542857" imgH="590476" progId="">
                    <p:embed/>
                  </p:oleObj>
                </mc:Choice>
                <mc:Fallback>
                  <p:oleObj name="Photo Editor Photo" r:id="rId16" imgW="542857" imgH="590476" progId="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3600"/>
                          <a:ext cx="205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6" name="Object 17"/>
            <p:cNvGraphicFramePr>
              <a:graphicFrameLocks noChangeAspect="1"/>
            </p:cNvGraphicFramePr>
            <p:nvPr/>
          </p:nvGraphicFramePr>
          <p:xfrm>
            <a:off x="2592" y="3600"/>
            <a:ext cx="17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7" name="Photo Editor Photo" r:id="rId18" imgW="457143" imgH="695238" progId="">
                    <p:embed/>
                  </p:oleObj>
                </mc:Choice>
                <mc:Fallback>
                  <p:oleObj name="Photo Editor Photo" r:id="rId18" imgW="457143" imgH="695238" progId="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3600"/>
                          <a:ext cx="173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7" name="Object 18"/>
            <p:cNvGraphicFramePr>
              <a:graphicFrameLocks noChangeAspect="1"/>
            </p:cNvGraphicFramePr>
            <p:nvPr/>
          </p:nvGraphicFramePr>
          <p:xfrm>
            <a:off x="2352" y="3600"/>
            <a:ext cx="151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8" name="Photo Editor Photo" r:id="rId20" imgW="400000" imgH="590476" progId="">
                    <p:embed/>
                  </p:oleObj>
                </mc:Choice>
                <mc:Fallback>
                  <p:oleObj name="Photo Editor Photo" r:id="rId20" imgW="400000" imgH="590476" progId="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3600"/>
                          <a:ext cx="151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9" name="Text Box 31"/>
            <p:cNvSpPr txBox="1">
              <a:spLocks noChangeArrowheads="1"/>
            </p:cNvSpPr>
            <p:nvPr/>
          </p:nvSpPr>
          <p:spPr bwMode="auto">
            <a:xfrm>
              <a:off x="864" y="3936"/>
              <a:ext cx="1025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Tahoma" pitchFamily="34" charset="0"/>
                </a:rPr>
                <a:t>Classification</a:t>
              </a:r>
            </a:p>
          </p:txBody>
        </p:sp>
      </p:grpSp>
      <p:sp>
        <p:nvSpPr>
          <p:cNvPr id="2071" name="Text Box 32"/>
          <p:cNvSpPr txBox="1">
            <a:spLocks noChangeArrowheads="1"/>
          </p:cNvSpPr>
          <p:nvPr/>
        </p:nvSpPr>
        <p:spPr bwMode="auto">
          <a:xfrm>
            <a:off x="6553200" y="4175125"/>
            <a:ext cx="130016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ahoma" pitchFamily="34" charset="0"/>
              </a:rPr>
              <a:t>Clustering</a:t>
            </a:r>
          </a:p>
        </p:txBody>
      </p:sp>
      <p:grpSp>
        <p:nvGrpSpPr>
          <p:cNvPr id="2072" name="Group 37"/>
          <p:cNvGrpSpPr>
            <a:grpSpLocks/>
          </p:cNvGrpSpPr>
          <p:nvPr/>
        </p:nvGrpSpPr>
        <p:grpSpPr bwMode="auto">
          <a:xfrm>
            <a:off x="4876800" y="2346325"/>
            <a:ext cx="4038600" cy="1828800"/>
            <a:chOff x="3120" y="2688"/>
            <a:chExt cx="2544" cy="1152"/>
          </a:xfrm>
        </p:grpSpPr>
        <p:sp>
          <p:nvSpPr>
            <p:cNvPr id="2073" name="Rectangle 36"/>
            <p:cNvSpPr>
              <a:spLocks noChangeArrowheads="1"/>
            </p:cNvSpPr>
            <p:nvPr/>
          </p:nvSpPr>
          <p:spPr bwMode="auto">
            <a:xfrm>
              <a:off x="3120" y="2688"/>
              <a:ext cx="2544" cy="1152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latin typeface="Tahoma" pitchFamily="34" charset="0"/>
              </a:endParaRPr>
            </a:p>
          </p:txBody>
        </p:sp>
        <p:sp>
          <p:nvSpPr>
            <p:cNvPr id="2074" name="AutoShape 22"/>
            <p:cNvSpPr>
              <a:spLocks noChangeArrowheads="1"/>
            </p:cNvSpPr>
            <p:nvPr/>
          </p:nvSpPr>
          <p:spPr bwMode="auto">
            <a:xfrm>
              <a:off x="4353" y="3168"/>
              <a:ext cx="336" cy="240"/>
            </a:xfrm>
            <a:prstGeom prst="rightArrow">
              <a:avLst>
                <a:gd name="adj1" fmla="val 50000"/>
                <a:gd name="adj2" fmla="val 35000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latin typeface="Tahoma" pitchFamily="34" charset="0"/>
              </a:endParaRPr>
            </a:p>
          </p:txBody>
        </p:sp>
        <p:graphicFrame>
          <p:nvGraphicFramePr>
            <p:cNvPr id="2050" name="Object 23"/>
            <p:cNvGraphicFramePr>
              <a:graphicFrameLocks noChangeAspect="1"/>
            </p:cNvGraphicFramePr>
            <p:nvPr/>
          </p:nvGraphicFramePr>
          <p:xfrm>
            <a:off x="4944" y="3456"/>
            <a:ext cx="127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9" name="Photo Editor Photo" r:id="rId22" imgW="228571" imgH="666667" progId="">
                    <p:embed/>
                  </p:oleObj>
                </mc:Choice>
                <mc:Fallback>
                  <p:oleObj name="Photo Editor Photo" r:id="rId22" imgW="228571" imgH="666667" progId="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3456"/>
                          <a:ext cx="127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24"/>
            <p:cNvGraphicFramePr>
              <a:graphicFrameLocks noChangeAspect="1"/>
            </p:cNvGraphicFramePr>
            <p:nvPr/>
          </p:nvGraphicFramePr>
          <p:xfrm>
            <a:off x="5040" y="3456"/>
            <a:ext cx="164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0" name="Photo Editor Photo" r:id="rId24" imgW="295238" imgH="685714" progId="">
                    <p:embed/>
                  </p:oleObj>
                </mc:Choice>
                <mc:Fallback>
                  <p:oleObj name="Photo Editor Photo" r:id="rId24" imgW="295238" imgH="685714" progId="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456"/>
                          <a:ext cx="164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25"/>
            <p:cNvGraphicFramePr>
              <a:graphicFrameLocks noChangeAspect="1"/>
            </p:cNvGraphicFramePr>
            <p:nvPr/>
          </p:nvGraphicFramePr>
          <p:xfrm>
            <a:off x="5232" y="3504"/>
            <a:ext cx="111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1" name="Photo Editor Photo" r:id="rId26" imgW="200159" imgH="647619" progId="">
                    <p:embed/>
                  </p:oleObj>
                </mc:Choice>
                <mc:Fallback>
                  <p:oleObj name="Photo Editor Photo" r:id="rId26" imgW="200159" imgH="647619" progId="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3504"/>
                          <a:ext cx="111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" name="Object 26"/>
            <p:cNvGraphicFramePr>
              <a:graphicFrameLocks noChangeAspect="1"/>
            </p:cNvGraphicFramePr>
            <p:nvPr/>
          </p:nvGraphicFramePr>
          <p:xfrm>
            <a:off x="5424" y="3504"/>
            <a:ext cx="20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2" name="Photo Editor Photo" r:id="rId28" imgW="361809" imgH="619211" progId="">
                    <p:embed/>
                  </p:oleObj>
                </mc:Choice>
                <mc:Fallback>
                  <p:oleObj name="Photo Editor Photo" r:id="rId28" imgW="361809" imgH="619211" progId="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4" y="3504"/>
                          <a:ext cx="20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" name="Object 27"/>
            <p:cNvGraphicFramePr>
              <a:graphicFrameLocks noChangeAspect="1"/>
            </p:cNvGraphicFramePr>
            <p:nvPr/>
          </p:nvGraphicFramePr>
          <p:xfrm>
            <a:off x="4752" y="2880"/>
            <a:ext cx="206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3" name="Photo Editor Photo" r:id="rId30" imgW="466543" imgH="638264" progId="">
                    <p:embed/>
                  </p:oleObj>
                </mc:Choice>
                <mc:Fallback>
                  <p:oleObj name="Photo Editor Photo" r:id="rId30" imgW="466543" imgH="638264" progId="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2880"/>
                          <a:ext cx="206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5" name="Object 28"/>
            <p:cNvGraphicFramePr>
              <a:graphicFrameLocks noChangeAspect="1"/>
            </p:cNvGraphicFramePr>
            <p:nvPr/>
          </p:nvGraphicFramePr>
          <p:xfrm>
            <a:off x="5040" y="2880"/>
            <a:ext cx="193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4" name="Photo Editor Photo" r:id="rId32" imgW="438095" imgH="571731" progId="">
                    <p:embed/>
                  </p:oleObj>
                </mc:Choice>
                <mc:Fallback>
                  <p:oleObj name="Photo Editor Photo" r:id="rId32" imgW="438095" imgH="571731" progId="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880"/>
                          <a:ext cx="193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6" name="Object 29"/>
            <p:cNvGraphicFramePr>
              <a:graphicFrameLocks noChangeAspect="1"/>
            </p:cNvGraphicFramePr>
            <p:nvPr/>
          </p:nvGraphicFramePr>
          <p:xfrm>
            <a:off x="5280" y="2928"/>
            <a:ext cx="223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5" name="Photo Editor Photo" r:id="rId34" imgW="504762" imgH="561905" progId="">
                    <p:embed/>
                  </p:oleObj>
                </mc:Choice>
                <mc:Fallback>
                  <p:oleObj name="Photo Editor Photo" r:id="rId34" imgW="504762" imgH="561905" progId="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2928"/>
                          <a:ext cx="223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7" name="Object 30"/>
            <p:cNvGraphicFramePr>
              <a:graphicFrameLocks noChangeAspect="1"/>
            </p:cNvGraphicFramePr>
            <p:nvPr/>
          </p:nvGraphicFramePr>
          <p:xfrm>
            <a:off x="4800" y="3408"/>
            <a:ext cx="69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6" name="Photo Editor Photo" r:id="rId36" imgW="123842" imgH="666667" progId="">
                    <p:embed/>
                  </p:oleObj>
                </mc:Choice>
                <mc:Fallback>
                  <p:oleObj name="Photo Editor Photo" r:id="rId36" imgW="123842" imgH="666667" progId="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3408"/>
                          <a:ext cx="69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" name="Object 35"/>
            <p:cNvGraphicFramePr>
              <a:graphicFrameLocks noChangeAspect="1"/>
            </p:cNvGraphicFramePr>
            <p:nvPr/>
          </p:nvGraphicFramePr>
          <p:xfrm>
            <a:off x="3216" y="2832"/>
            <a:ext cx="1041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7" name="Image" r:id="rId38" imgW="1651959" imgH="1397318" progId="">
                    <p:embed/>
                  </p:oleObj>
                </mc:Choice>
                <mc:Fallback>
                  <p:oleObj name="Image" r:id="rId38" imgW="1651959" imgH="1397318" progId="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2832"/>
                          <a:ext cx="1041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Pattern Class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528763"/>
            <a:ext cx="8534400" cy="441483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zh-CN" smtClean="0">
              <a:solidFill>
                <a:srgbClr val="003366"/>
              </a:solidFill>
              <a:ea typeface="宋体" pitchFamily="2" charset="-122"/>
            </a:endParaRPr>
          </a:p>
          <a:p>
            <a:pPr eaLnBrk="1" hangingPunct="1"/>
            <a:r>
              <a:rPr lang="en-US" altLang="zh-TW" smtClean="0">
                <a:ea typeface="PMingLiU" pitchFamily="18" charset="-120"/>
              </a:rPr>
              <a:t>A collection of </a:t>
            </a:r>
            <a:r>
              <a:rPr lang="en-US" altLang="zh-TW" smtClean="0">
                <a:solidFill>
                  <a:srgbClr val="FF0000"/>
                </a:solidFill>
                <a:ea typeface="PMingLiU" pitchFamily="18" charset="-120"/>
              </a:rPr>
              <a:t>similar</a:t>
            </a:r>
            <a:r>
              <a:rPr lang="en-US" altLang="zh-TW" smtClean="0">
                <a:ea typeface="PMingLiU" pitchFamily="18" charset="-120"/>
              </a:rPr>
              <a:t> (not necessarily identical) objects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spcAft>
                <a:spcPct val="15000"/>
              </a:spcAft>
            </a:pPr>
            <a:r>
              <a:rPr lang="en-US" altLang="zh-TW" smtClean="0">
                <a:ea typeface="PMingLiU" pitchFamily="18" charset="-120"/>
              </a:rPr>
              <a:t>Intra-class variability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spcAft>
                <a:spcPct val="15000"/>
              </a:spcAft>
            </a:pPr>
            <a:r>
              <a:rPr lang="en-US" altLang="zh-TW" smtClean="0">
                <a:ea typeface="PMingLiU" pitchFamily="18" charset="-120"/>
              </a:rPr>
              <a:t>Inter-class similarity</a:t>
            </a:r>
          </a:p>
          <a:p>
            <a:pPr lvl="1" eaLnBrk="1" hangingPunct="1"/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Pattern Class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990600"/>
            <a:ext cx="8534400" cy="681038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sz="3200" dirty="0" smtClean="0">
                <a:ea typeface="PMingLiU" pitchFamily="18" charset="-120"/>
              </a:rPr>
              <a:t>Intra-class variability</a:t>
            </a:r>
          </a:p>
          <a:p>
            <a:pPr lvl="1" eaLnBrk="1" hangingPunct="1"/>
            <a:endParaRPr lang="en-US" altLang="zh-CN" sz="3200" dirty="0" smtClean="0">
              <a:ea typeface="PMingLiU" pitchFamily="18" charset="-120"/>
            </a:endParaRP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1219200" y="1668462"/>
          <a:ext cx="6096000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Photo Editor Photo" r:id="rId4" imgW="10161905" imgH="1790476" progId="">
                  <p:embed/>
                </p:oleObj>
              </mc:Choice>
              <mc:Fallback>
                <p:oleObj name="Photo Editor Photo" r:id="rId4" imgW="10161905" imgH="1790476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68462"/>
                        <a:ext cx="6096000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8" name="Group 13"/>
          <p:cNvGrpSpPr>
            <a:grpSpLocks/>
          </p:cNvGrpSpPr>
          <p:nvPr/>
        </p:nvGrpSpPr>
        <p:grpSpPr bwMode="auto">
          <a:xfrm>
            <a:off x="2667000" y="3124200"/>
            <a:ext cx="3529013" cy="2971800"/>
            <a:chOff x="33" y="1344"/>
            <a:chExt cx="2415" cy="2114"/>
          </a:xfrm>
        </p:grpSpPr>
        <p:pic>
          <p:nvPicPr>
            <p:cNvPr id="3081" name="Picture 14" descr="vin02pf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" y="1344"/>
              <a:ext cx="783" cy="1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2" name="Picture 15" descr="vin15wo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665" y="2448"/>
              <a:ext cx="783" cy="1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3" name="Picture 16" descr="vin11pp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65" y="1344"/>
              <a:ext cx="783" cy="1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4" name="Picture 17" descr="vin10fac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3" y="2448"/>
              <a:ext cx="783" cy="1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5" name="Picture 18" descr="vin07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849" y="2448"/>
              <a:ext cx="783" cy="1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6" name="Picture 19" descr="vin04ph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849" y="1344"/>
              <a:ext cx="783" cy="1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79" name="Text Box 5"/>
          <p:cNvSpPr txBox="1">
            <a:spLocks noChangeArrowheads="1"/>
          </p:cNvSpPr>
          <p:nvPr/>
        </p:nvSpPr>
        <p:spPr bwMode="auto">
          <a:xfrm>
            <a:off x="3124200" y="2743200"/>
            <a:ext cx="2576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Tahoma" pitchFamily="34" charset="0"/>
              </a:rPr>
              <a:t>The letter “T” in different typefaces</a:t>
            </a:r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2452688" y="6172200"/>
            <a:ext cx="4267200" cy="2746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>
                <a:latin typeface="Tahoma" pitchFamily="34" charset="0"/>
              </a:rPr>
              <a:t>Same face under different expression, pose, illumination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Pattern Class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524000"/>
            <a:ext cx="8534400" cy="1138238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sz="3200" dirty="0" smtClean="0">
                <a:ea typeface="PMingLiU" pitchFamily="18" charset="-120"/>
              </a:rPr>
              <a:t>Inter-class similarity</a:t>
            </a:r>
          </a:p>
          <a:p>
            <a:pPr lvl="1" eaLnBrk="1" hangingPunct="1"/>
            <a:endParaRPr lang="en-US" altLang="zh-CN" sz="3200" dirty="0" smtClean="0">
              <a:ea typeface="PMingLiU" pitchFamily="18" charset="-120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5105400" y="2590800"/>
          <a:ext cx="3544888" cy="222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Photo Editor Photo" r:id="rId4" imgW="5753903" imgH="3610479" progId="">
                  <p:embed/>
                </p:oleObj>
              </mc:Choice>
              <mc:Fallback>
                <p:oleObj name="Photo Editor Photo" r:id="rId4" imgW="5753903" imgH="3610479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590800"/>
                        <a:ext cx="3544888" cy="222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715000" y="4784725"/>
            <a:ext cx="3276600" cy="2746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latin typeface="Tahoma" pitchFamily="34" charset="0"/>
              </a:rPr>
              <a:t>Characters that look similar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2514600"/>
            <a:ext cx="25082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4" name="Text Box 5"/>
          <p:cNvSpPr txBox="1">
            <a:spLocks noChangeArrowheads="1"/>
          </p:cNvSpPr>
          <p:nvPr/>
        </p:nvSpPr>
        <p:spPr bwMode="auto">
          <a:xfrm>
            <a:off x="1752600" y="5821363"/>
            <a:ext cx="2743200" cy="2746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latin typeface="Tahoma" pitchFamily="34" charset="0"/>
              </a:rPr>
              <a:t>Identical twins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7467600" cy="1143000"/>
          </a:xfrm>
        </p:spPr>
        <p:txBody>
          <a:bodyPr/>
          <a:lstStyle/>
          <a:p>
            <a:r>
              <a:rPr lang="en-US" dirty="0" smtClean="0"/>
              <a:t>Features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8763"/>
            <a:ext cx="8534400" cy="3881437"/>
          </a:xfrm>
        </p:spPr>
        <p:txBody>
          <a:bodyPr>
            <a:normAutofit lnSpcReduction="10000"/>
          </a:bodyPr>
          <a:lstStyle/>
          <a:p>
            <a:r>
              <a:rPr lang="en-US" sz="2800" u="sng" dirty="0" smtClean="0">
                <a:solidFill>
                  <a:srgbClr val="800000"/>
                </a:solidFill>
              </a:rPr>
              <a:t>Features</a:t>
            </a:r>
            <a:r>
              <a:rPr lang="en-US" sz="2800" dirty="0" smtClean="0"/>
              <a:t> are the individual measurable properties of the signal being observed. </a:t>
            </a:r>
          </a:p>
          <a:p>
            <a:r>
              <a:rPr lang="en-US" sz="2800" dirty="0" smtClean="0"/>
              <a:t>The set of features used for learning/recognition is called </a:t>
            </a:r>
            <a:r>
              <a:rPr lang="en-US" sz="2800" u="sng" dirty="0" smtClean="0">
                <a:solidFill>
                  <a:srgbClr val="800000"/>
                </a:solidFill>
              </a:rPr>
              <a:t>feature vector</a:t>
            </a:r>
            <a:r>
              <a:rPr lang="en-US" sz="2800" dirty="0" smtClean="0"/>
              <a:t>. </a:t>
            </a:r>
          </a:p>
          <a:p>
            <a:r>
              <a:rPr lang="en-US" sz="2800" dirty="0" smtClean="0"/>
              <a:t>The number of used features is the </a:t>
            </a:r>
            <a:r>
              <a:rPr lang="en-US" sz="2800" u="sng" dirty="0" smtClean="0">
                <a:solidFill>
                  <a:srgbClr val="800000"/>
                </a:solidFill>
              </a:rPr>
              <a:t>dimensionality</a:t>
            </a:r>
            <a:r>
              <a:rPr lang="en-US" sz="2800" dirty="0" smtClean="0">
                <a:solidFill>
                  <a:srgbClr val="800000"/>
                </a:solidFill>
              </a:rPr>
              <a:t> </a:t>
            </a:r>
            <a:r>
              <a:rPr lang="en-US" sz="2800" dirty="0" smtClean="0"/>
              <a:t>of the feature vector.</a:t>
            </a:r>
          </a:p>
          <a:p>
            <a:r>
              <a:rPr lang="en-US" sz="2800" dirty="0" smtClean="0"/>
              <a:t>n-dimensional feature vectors can be represented as points in n-dimensional </a:t>
            </a:r>
            <a:r>
              <a:rPr lang="en-US" sz="2800" u="sng" dirty="0" smtClean="0">
                <a:solidFill>
                  <a:srgbClr val="800000"/>
                </a:solidFill>
              </a:rPr>
              <a:t>feature space</a:t>
            </a:r>
            <a:endParaRPr lang="en-US" sz="2800" dirty="0" smtClean="0">
              <a:solidFill>
                <a:srgbClr val="800000"/>
              </a:solidFill>
            </a:endParaRPr>
          </a:p>
          <a:p>
            <a:endParaRPr lang="en-US" sz="2800" dirty="0" smtClean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7467600" cy="1143000"/>
          </a:xfrm>
        </p:spPr>
        <p:txBody>
          <a:bodyPr/>
          <a:lstStyle/>
          <a:p>
            <a:r>
              <a:rPr lang="en-US" dirty="0" smtClean="0"/>
              <a:t>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58971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7467600" cy="1143000"/>
          </a:xfrm>
        </p:spPr>
        <p:txBody>
          <a:bodyPr/>
          <a:lstStyle/>
          <a:p>
            <a:r>
              <a:rPr lang="en-US" dirty="0" smtClean="0"/>
              <a:t>Feature Extraction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339138" cy="3881438"/>
          </a:xfrm>
        </p:spPr>
        <p:txBody>
          <a:bodyPr/>
          <a:lstStyle/>
          <a:p>
            <a:r>
              <a:rPr lang="en-US" sz="2800" smtClean="0"/>
              <a:t>F</a:t>
            </a:r>
            <a:r>
              <a:rPr lang="cs-CZ" sz="2800" dirty="0" smtClean="0"/>
              <a:t>eature extraction aims to create</a:t>
            </a:r>
            <a:r>
              <a:rPr lang="fr-FR" sz="2800" dirty="0" smtClean="0"/>
              <a:t> </a:t>
            </a:r>
            <a:r>
              <a:rPr lang="cs-CZ" sz="2800" dirty="0" smtClean="0"/>
              <a:t>discriminative features good for </a:t>
            </a:r>
            <a:r>
              <a:rPr lang="fr-FR" sz="2800" dirty="0" err="1" smtClean="0"/>
              <a:t>learning</a:t>
            </a:r>
            <a:endParaRPr lang="fr-FR" sz="2800" dirty="0" smtClean="0"/>
          </a:p>
          <a:p>
            <a:pPr lvl="1"/>
            <a:r>
              <a:rPr lang="en-US" sz="2400" dirty="0" smtClean="0"/>
              <a:t>Good Features</a:t>
            </a:r>
          </a:p>
          <a:p>
            <a:pPr lvl="2"/>
            <a:r>
              <a:rPr lang="cs-CZ" dirty="0" smtClean="0"/>
              <a:t>Objects from the same class have similar feature values.</a:t>
            </a:r>
            <a:endParaRPr lang="en-US" dirty="0" smtClean="0"/>
          </a:p>
          <a:p>
            <a:pPr lvl="2"/>
            <a:r>
              <a:rPr lang="cs-CZ" dirty="0" smtClean="0"/>
              <a:t>Objects from different classes have different values.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3657600"/>
            <a:ext cx="5956300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6867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057400"/>
            <a:ext cx="6477000" cy="190500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en-US" sz="40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4000" dirty="0" smtClean="0"/>
              <a:t>Example Applications</a:t>
            </a:r>
            <a:endParaRPr lang="en-US" altLang="zh-CN" sz="4000" dirty="0" smtClean="0">
              <a:solidFill>
                <a:srgbClr val="663300"/>
              </a:solidFill>
              <a:ea typeface="宋体" pitchFamily="2" charset="-122"/>
            </a:endParaRPr>
          </a:p>
          <a:p>
            <a:pPr eaLnBrk="1" hangingPunct="1"/>
            <a:endParaRPr lang="en-US" altLang="zh-CN" sz="4000" dirty="0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1965325" y="5172075"/>
            <a:ext cx="184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Examples: Image Enhancement</a:t>
            </a:r>
          </a:p>
        </p:txBody>
      </p:sp>
      <p:grpSp>
        <p:nvGrpSpPr>
          <p:cNvPr id="37892" name="Group 14"/>
          <p:cNvGrpSpPr>
            <a:grpSpLocks/>
          </p:cNvGrpSpPr>
          <p:nvPr/>
        </p:nvGrpSpPr>
        <p:grpSpPr bwMode="auto">
          <a:xfrm>
            <a:off x="3241675" y="3444875"/>
            <a:ext cx="4865687" cy="2117725"/>
            <a:chOff x="1695" y="2986"/>
            <a:chExt cx="3065" cy="1334"/>
          </a:xfrm>
        </p:grpSpPr>
        <p:pic>
          <p:nvPicPr>
            <p:cNvPr id="37901" name="Picture 4"/>
            <p:cNvPicPr>
              <a:picLocks noChangeAspect="1" noChangeArrowheads="1"/>
            </p:cNvPicPr>
            <p:nvPr/>
          </p:nvPicPr>
          <p:blipFill>
            <a:blip r:embed="rId3"/>
            <a:srcRect l="19980" r="40210" b="50188"/>
            <a:stretch>
              <a:fillRect/>
            </a:stretch>
          </p:blipFill>
          <p:spPr bwMode="auto">
            <a:xfrm>
              <a:off x="1695" y="2991"/>
              <a:ext cx="1321" cy="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02" name="Picture 9"/>
            <p:cNvPicPr>
              <a:picLocks noChangeAspect="1" noChangeArrowheads="1"/>
            </p:cNvPicPr>
            <p:nvPr/>
          </p:nvPicPr>
          <p:blipFill>
            <a:blip r:embed="rId3"/>
            <a:srcRect l="59715" t="49875"/>
            <a:stretch>
              <a:fillRect/>
            </a:stretch>
          </p:blipFill>
          <p:spPr bwMode="auto">
            <a:xfrm>
              <a:off x="3423" y="2986"/>
              <a:ext cx="1337" cy="1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903" name="AutoShape 10"/>
            <p:cNvSpPr>
              <a:spLocks noChangeArrowheads="1"/>
            </p:cNvSpPr>
            <p:nvPr/>
          </p:nvSpPr>
          <p:spPr bwMode="auto">
            <a:xfrm>
              <a:off x="3053" y="3542"/>
              <a:ext cx="343" cy="222"/>
            </a:xfrm>
            <a:prstGeom prst="rightArrow">
              <a:avLst>
                <a:gd name="adj1" fmla="val 50000"/>
                <a:gd name="adj2" fmla="val 38626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37893" name="Group 13"/>
          <p:cNvGrpSpPr>
            <a:grpSpLocks/>
          </p:cNvGrpSpPr>
          <p:nvPr/>
        </p:nvGrpSpPr>
        <p:grpSpPr bwMode="auto">
          <a:xfrm>
            <a:off x="3416300" y="1562100"/>
            <a:ext cx="4497387" cy="1873250"/>
            <a:chOff x="1805" y="1810"/>
            <a:chExt cx="2833" cy="1180"/>
          </a:xfrm>
        </p:grpSpPr>
        <p:pic>
          <p:nvPicPr>
            <p:cNvPr id="37898" name="Picture 5"/>
            <p:cNvPicPr>
              <a:picLocks noChangeAspect="1" noChangeArrowheads="1"/>
            </p:cNvPicPr>
            <p:nvPr/>
          </p:nvPicPr>
          <p:blipFill>
            <a:blip r:embed="rId4"/>
            <a:srcRect r="66150" b="29172"/>
            <a:stretch>
              <a:fillRect/>
            </a:stretch>
          </p:blipFill>
          <p:spPr bwMode="auto">
            <a:xfrm>
              <a:off x="1805" y="1810"/>
              <a:ext cx="1231" cy="1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9" name="Picture 8"/>
            <p:cNvPicPr>
              <a:picLocks noChangeAspect="1" noChangeArrowheads="1"/>
            </p:cNvPicPr>
            <p:nvPr/>
          </p:nvPicPr>
          <p:blipFill>
            <a:blip r:embed="rId4"/>
            <a:srcRect l="66376" r="224" b="29172"/>
            <a:stretch>
              <a:fillRect/>
            </a:stretch>
          </p:blipFill>
          <p:spPr bwMode="auto">
            <a:xfrm>
              <a:off x="3423" y="1810"/>
              <a:ext cx="1215" cy="1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900" name="AutoShape 11"/>
            <p:cNvSpPr>
              <a:spLocks noChangeArrowheads="1"/>
            </p:cNvSpPr>
            <p:nvPr/>
          </p:nvSpPr>
          <p:spPr bwMode="auto">
            <a:xfrm>
              <a:off x="3054" y="2289"/>
              <a:ext cx="343" cy="222"/>
            </a:xfrm>
            <a:prstGeom prst="rightArrow">
              <a:avLst>
                <a:gd name="adj1" fmla="val 50000"/>
                <a:gd name="adj2" fmla="val 38626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37894" name="Group 16"/>
          <p:cNvGrpSpPr>
            <a:grpSpLocks/>
          </p:cNvGrpSpPr>
          <p:nvPr/>
        </p:nvGrpSpPr>
        <p:grpSpPr bwMode="auto">
          <a:xfrm>
            <a:off x="533400" y="1614488"/>
            <a:ext cx="2555875" cy="3946525"/>
            <a:chOff x="535" y="1813"/>
            <a:chExt cx="1610" cy="2486"/>
          </a:xfrm>
        </p:grpSpPr>
        <p:pic>
          <p:nvPicPr>
            <p:cNvPr id="37895" name="Picture 6"/>
            <p:cNvPicPr>
              <a:picLocks noChangeAspect="1" noChangeArrowheads="1"/>
            </p:cNvPicPr>
            <p:nvPr/>
          </p:nvPicPr>
          <p:blipFill>
            <a:blip r:embed="rId5"/>
            <a:srcRect r="60216" b="51291"/>
            <a:stretch>
              <a:fillRect/>
            </a:stretch>
          </p:blipFill>
          <p:spPr bwMode="auto">
            <a:xfrm>
              <a:off x="545" y="1813"/>
              <a:ext cx="1589" cy="1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6" name="Picture 7"/>
            <p:cNvPicPr>
              <a:picLocks noChangeAspect="1" noChangeArrowheads="1"/>
            </p:cNvPicPr>
            <p:nvPr/>
          </p:nvPicPr>
          <p:blipFill>
            <a:blip r:embed="rId5"/>
            <a:srcRect l="39458" t="48575" r="20232" b="2271"/>
            <a:stretch>
              <a:fillRect/>
            </a:stretch>
          </p:blipFill>
          <p:spPr bwMode="auto">
            <a:xfrm>
              <a:off x="535" y="3195"/>
              <a:ext cx="1610" cy="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897" name="AutoShape 15"/>
            <p:cNvSpPr>
              <a:spLocks noChangeArrowheads="1"/>
            </p:cNvSpPr>
            <p:nvPr/>
          </p:nvSpPr>
          <p:spPr bwMode="auto">
            <a:xfrm>
              <a:off x="1198" y="2941"/>
              <a:ext cx="283" cy="25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2">
                <a:alpha val="89803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Coure Information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Pre-requisite </a:t>
            </a:r>
          </a:p>
          <a:p>
            <a:pPr lvl="1"/>
            <a:r>
              <a:rPr lang="en-US" dirty="0" smtClean="0"/>
              <a:t>Linear Algebra, Probability Theory</a:t>
            </a:r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Course meeting times</a:t>
            </a:r>
          </a:p>
          <a:p>
            <a:pPr lvl="1"/>
            <a:r>
              <a:rPr lang="en-US" dirty="0" smtClean="0"/>
              <a:t>Lectures: 1 session/week (Tuesday)</a:t>
            </a:r>
          </a:p>
          <a:p>
            <a:pPr lvl="1"/>
            <a:endParaRPr lang="fr-FR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The Hubble Telescope</a:t>
            </a:r>
          </a:p>
        </p:txBody>
      </p:sp>
      <p:pic>
        <p:nvPicPr>
          <p:cNvPr id="38916" name="Picture 5" descr="The Hubble Space Telescope">
            <a:hlinkClick r:id="rId3" tooltip="The Hubble Space Telescop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2286000"/>
            <a:ext cx="2909888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3"/>
          <p:cNvSpPr>
            <a:spLocks noChangeArrowheads="1"/>
          </p:cNvSpPr>
          <p:nvPr/>
        </p:nvSpPr>
        <p:spPr bwMode="auto">
          <a:xfrm>
            <a:off x="381000" y="1524000"/>
            <a:ext cx="5029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 dirty="0"/>
              <a:t> Launched in 1990 the Hubble telescope can take images of very distant objects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 dirty="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 dirty="0"/>
              <a:t> However, an incorrect mirror made many of Hubble’s images useless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 sz="2400" dirty="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2400" dirty="0"/>
              <a:t> Image processing techniques were used to fix this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The Hubble Telescope</a:t>
            </a:r>
          </a:p>
        </p:txBody>
      </p:sp>
      <p:pic>
        <p:nvPicPr>
          <p:cNvPr id="39940" name="Picture 7" descr="GPN-2002-0000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219200"/>
            <a:ext cx="5081587" cy="272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AutoShape 8"/>
          <p:cNvSpPr>
            <a:spLocks noChangeArrowheads="1"/>
          </p:cNvSpPr>
          <p:nvPr/>
        </p:nvSpPr>
        <p:spPr bwMode="auto">
          <a:xfrm>
            <a:off x="3903662" y="2497138"/>
            <a:ext cx="625475" cy="417512"/>
          </a:xfrm>
          <a:prstGeom prst="rightArrow">
            <a:avLst>
              <a:gd name="adj1" fmla="val 50000"/>
              <a:gd name="adj2" fmla="val 37453"/>
            </a:avLst>
          </a:prstGeom>
          <a:solidFill>
            <a:srgbClr val="00CCFF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9942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8787" y="3914775"/>
            <a:ext cx="24384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19587" y="3962400"/>
            <a:ext cx="23622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4" name="AutoShape 8"/>
          <p:cNvSpPr>
            <a:spLocks noChangeArrowheads="1"/>
          </p:cNvSpPr>
          <p:nvPr/>
        </p:nvSpPr>
        <p:spPr bwMode="auto">
          <a:xfrm>
            <a:off x="3938587" y="4854575"/>
            <a:ext cx="625475" cy="417513"/>
          </a:xfrm>
          <a:prstGeom prst="rightArrow">
            <a:avLst>
              <a:gd name="adj1" fmla="val 50000"/>
              <a:gd name="adj2" fmla="val 37452"/>
            </a:avLst>
          </a:prstGeom>
          <a:solidFill>
            <a:srgbClr val="00CCFF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Examples: Medicine</a:t>
            </a:r>
          </a:p>
        </p:txBody>
      </p:sp>
      <p:pic>
        <p:nvPicPr>
          <p:cNvPr id="40964" name="Picture 4" descr="006"/>
          <p:cNvPicPr>
            <a:picLocks noChangeAspect="1" noChangeArrowheads="1"/>
          </p:cNvPicPr>
          <p:nvPr/>
        </p:nvPicPr>
        <p:blipFill>
          <a:blip r:embed="rId3"/>
          <a:srcRect t="53270" b="7060"/>
          <a:stretch>
            <a:fillRect/>
          </a:stretch>
        </p:blipFill>
        <p:spPr bwMode="auto">
          <a:xfrm>
            <a:off x="4672012" y="1658937"/>
            <a:ext cx="3281363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 descr="006"/>
          <p:cNvPicPr>
            <a:picLocks noChangeAspect="1" noChangeArrowheads="1"/>
          </p:cNvPicPr>
          <p:nvPr/>
        </p:nvPicPr>
        <p:blipFill>
          <a:blip r:embed="rId3"/>
          <a:srcRect b="60330"/>
          <a:stretch>
            <a:fillRect/>
          </a:stretch>
        </p:blipFill>
        <p:spPr bwMode="auto">
          <a:xfrm>
            <a:off x="771525" y="1658937"/>
            <a:ext cx="3281362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685800" y="4025900"/>
            <a:ext cx="345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ea typeface="ＭＳ Ｐゴシック" pitchFamily="34" charset="-128"/>
              </a:rPr>
              <a:t>Original Image of a Dog Heart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4586287" y="4083050"/>
            <a:ext cx="345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ea typeface="ＭＳ Ｐゴシック" pitchFamily="34" charset="-128"/>
              </a:rPr>
              <a:t>Separation of tissues</a:t>
            </a:r>
          </a:p>
        </p:txBody>
      </p:sp>
      <p:cxnSp>
        <p:nvCxnSpPr>
          <p:cNvPr id="40968" name="AutoShape 8"/>
          <p:cNvCxnSpPr>
            <a:cxnSpLocks noChangeShapeType="1"/>
          </p:cNvCxnSpPr>
          <p:nvPr/>
        </p:nvCxnSpPr>
        <p:spPr bwMode="auto">
          <a:xfrm>
            <a:off x="4052887" y="2909887"/>
            <a:ext cx="619125" cy="0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Examples: Medicine</a:t>
            </a:r>
          </a:p>
        </p:txBody>
      </p:sp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447800"/>
            <a:ext cx="7758113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2667000" y="4724400"/>
            <a:ext cx="32559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Microscopic tissue data - Cancer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73AECEE-9F2A-41E8-BBF2-6A65F1DC7C5C}" type="slidenum">
              <a:rPr lang="en-US" sz="1400">
                <a:solidFill>
                  <a:schemeClr val="folHlink"/>
                </a:solidFill>
              </a:rPr>
              <a:pPr algn="r"/>
              <a:t>44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Examples: Industrial Inspection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/>
          <a:srcRect l="19542"/>
          <a:stretch>
            <a:fillRect/>
          </a:stretch>
        </p:blipFill>
        <p:spPr bwMode="auto">
          <a:xfrm>
            <a:off x="4505325" y="1295400"/>
            <a:ext cx="36480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Rectangle 3"/>
          <p:cNvSpPr>
            <a:spLocks noChangeArrowheads="1"/>
          </p:cNvSpPr>
          <p:nvPr/>
        </p:nvSpPr>
        <p:spPr bwMode="auto">
          <a:xfrm>
            <a:off x="228600" y="1524000"/>
            <a:ext cx="4800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 dirty="0"/>
              <a:t> Human operators are </a:t>
            </a:r>
            <a:r>
              <a:rPr lang="en-IE" sz="3200" dirty="0" smtClean="0"/>
              <a:t>expensive &amp; slow</a:t>
            </a:r>
            <a:endParaRPr lang="en-IE" sz="3200" dirty="0"/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 dirty="0"/>
              <a:t> Make machines do the</a:t>
            </a:r>
            <a:br>
              <a:rPr lang="en-IE" sz="3200" dirty="0"/>
            </a:br>
            <a:r>
              <a:rPr lang="en-IE" sz="3200" dirty="0"/>
              <a:t>job instead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Examples: HCI</a:t>
            </a:r>
          </a:p>
        </p:txBody>
      </p:sp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152400" y="1371600"/>
            <a:ext cx="5486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 dirty="0"/>
              <a:t> Try to make human computer interfaces more natural</a:t>
            </a:r>
          </a:p>
          <a:p>
            <a:pPr marL="827088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dirty="0"/>
              <a:t>Gesture recognition</a:t>
            </a:r>
          </a:p>
          <a:p>
            <a:pPr marL="827088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dirty="0"/>
              <a:t>Facial Expression Recognition</a:t>
            </a:r>
          </a:p>
          <a:p>
            <a:pPr marL="827088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dirty="0"/>
              <a:t>Lip reading</a:t>
            </a:r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685800"/>
            <a:ext cx="3143250" cy="224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657600"/>
            <a:ext cx="1366838" cy="2039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8800" y="3048000"/>
            <a:ext cx="3125787" cy="2563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Sign Language/Gesture Recognition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00200"/>
            <a:ext cx="32416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914400" y="5715000"/>
            <a:ext cx="338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dirty="0">
                <a:latin typeface="Arial" charset="0"/>
              </a:rPr>
              <a:t>British Sign Language Alphabet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1676400"/>
            <a:ext cx="2371725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4191000"/>
            <a:ext cx="22860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Examples: Lip Reading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43000" y="1193800"/>
            <a:ext cx="6629400" cy="4826000"/>
            <a:chOff x="1143000" y="1193800"/>
            <a:chExt cx="6629400" cy="4826000"/>
          </a:xfrm>
        </p:grpSpPr>
        <p:pic>
          <p:nvPicPr>
            <p:cNvPr id="4710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43000" y="1193800"/>
              <a:ext cx="6629400" cy="482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09" name="Rectangle 5"/>
            <p:cNvSpPr>
              <a:spLocks noChangeArrowheads="1"/>
            </p:cNvSpPr>
            <p:nvPr/>
          </p:nvSpPr>
          <p:spPr bwMode="auto">
            <a:xfrm>
              <a:off x="1143000" y="3200400"/>
              <a:ext cx="6572250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0" name="Rectangle 6"/>
            <p:cNvSpPr>
              <a:spLocks noChangeArrowheads="1"/>
            </p:cNvSpPr>
            <p:nvPr/>
          </p:nvSpPr>
          <p:spPr bwMode="auto">
            <a:xfrm>
              <a:off x="1143000" y="5562600"/>
              <a:ext cx="6591300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3591" name="Text Box 7"/>
          <p:cNvSpPr txBox="1">
            <a:spLocks noChangeArrowheads="1"/>
          </p:cNvSpPr>
          <p:nvPr/>
        </p:nvSpPr>
        <p:spPr bwMode="auto">
          <a:xfrm>
            <a:off x="3616325" y="6032500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Arial" charset="0"/>
              </a:rPr>
              <a:t>ee</a:t>
            </a:r>
          </a:p>
        </p:txBody>
      </p:sp>
      <p:sp>
        <p:nvSpPr>
          <p:cNvPr id="323594" name="Text Box 10"/>
          <p:cNvSpPr txBox="1">
            <a:spLocks noChangeArrowheads="1"/>
          </p:cNvSpPr>
          <p:nvPr/>
        </p:nvSpPr>
        <p:spPr bwMode="auto">
          <a:xfrm>
            <a:off x="2590800" y="6043612"/>
            <a:ext cx="7617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dirty="0" smtClean="0">
                <a:latin typeface="Arial" charset="0"/>
              </a:rPr>
              <a:t>Find?</a:t>
            </a:r>
            <a:endParaRPr lang="en-US" sz="1800" dirty="0">
              <a:latin typeface="Arial" charset="0"/>
            </a:endParaRPr>
          </a:p>
        </p:txBody>
      </p:sp>
      <p:sp>
        <p:nvSpPr>
          <p:cNvPr id="323595" name="Text Box 11"/>
          <p:cNvSpPr txBox="1">
            <a:spLocks noChangeArrowheads="1"/>
          </p:cNvSpPr>
          <p:nvPr/>
        </p:nvSpPr>
        <p:spPr bwMode="auto">
          <a:xfrm>
            <a:off x="4746625" y="6019800"/>
            <a:ext cx="425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Arial" charset="0"/>
              </a:rPr>
              <a:t>sh</a:t>
            </a:r>
          </a:p>
        </p:txBody>
      </p:sp>
      <p:sp>
        <p:nvSpPr>
          <p:cNvPr id="323596" name="Text Box 12"/>
          <p:cNvSpPr txBox="1">
            <a:spLocks noChangeArrowheads="1"/>
          </p:cNvSpPr>
          <p:nvPr/>
        </p:nvSpPr>
        <p:spPr bwMode="auto">
          <a:xfrm>
            <a:off x="4187825" y="6019800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Arial" charset="0"/>
              </a:rPr>
              <a:t>oo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3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3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23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91" grpId="0"/>
      <p:bldP spid="323594" grpId="0"/>
      <p:bldP spid="323595" grpId="0"/>
      <p:bldP spid="32359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Examples: Lip Reading</a:t>
            </a: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193800"/>
            <a:ext cx="662940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Facial Expression Recognition</a:t>
            </a:r>
          </a:p>
        </p:txBody>
      </p:sp>
      <p:sp>
        <p:nvSpPr>
          <p:cNvPr id="49156" name="Rectangle 3"/>
          <p:cNvSpPr>
            <a:spLocks noChangeArrowheads="1"/>
          </p:cNvSpPr>
          <p:nvPr/>
        </p:nvSpPr>
        <p:spPr bwMode="auto">
          <a:xfrm>
            <a:off x="381000" y="1295400"/>
            <a:ext cx="85058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400" dirty="0">
                <a:latin typeface="Arial" charset="0"/>
                <a:sym typeface="Wingdings" pitchFamily="2" charset="2"/>
              </a:rPr>
              <a:t>Implicit customer feedback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400" dirty="0">
              <a:latin typeface="Arial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400" dirty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400" dirty="0">
              <a:latin typeface="Arial" charset="0"/>
            </a:endParaRPr>
          </a:p>
        </p:txBody>
      </p:sp>
      <p:pic>
        <p:nvPicPr>
          <p:cNvPr id="4915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" y="1905000"/>
            <a:ext cx="888682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Page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5720" y="2564904"/>
            <a:ext cx="8143932" cy="2292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http://piazza.com/bahria_university_islamabad/spring2017/cen745 </a:t>
            </a:r>
            <a:br>
              <a:rPr lang="en-US" dirty="0"/>
            </a:b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78178" name="Picture 2" descr="http://www.mymapspace.com/wp-content/uploads/2011/12/website-design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404664"/>
            <a:ext cx="2630066" cy="2039763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6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Facial Expression Recognition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743200"/>
            <a:ext cx="3127375" cy="26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2743200"/>
            <a:ext cx="3035300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533400" y="1866900"/>
            <a:ext cx="85058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400" dirty="0">
                <a:latin typeface="Arial" charset="0"/>
                <a:sym typeface="Wingdings" pitchFamily="2" charset="2"/>
              </a:rPr>
              <a:t>Implicit customer feedback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400" dirty="0">
              <a:latin typeface="Arial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400" dirty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4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Facial Expression Recognition</a:t>
            </a:r>
          </a:p>
        </p:txBody>
      </p:sp>
      <p:sp>
        <p:nvSpPr>
          <p:cNvPr id="51204" name="Rectangle 3"/>
          <p:cNvSpPr>
            <a:spLocks noChangeArrowheads="1"/>
          </p:cNvSpPr>
          <p:nvPr/>
        </p:nvSpPr>
        <p:spPr bwMode="auto">
          <a:xfrm>
            <a:off x="457200" y="1219200"/>
            <a:ext cx="85058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400" dirty="0">
                <a:latin typeface="Arial" charset="0"/>
                <a:sym typeface="Wingdings" pitchFamily="2" charset="2"/>
              </a:rPr>
              <a:t>Implicit customer feedback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400" dirty="0">
              <a:latin typeface="Arial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400" dirty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400" dirty="0">
              <a:latin typeface="Arial" charset="0"/>
            </a:endParaRPr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905000"/>
            <a:ext cx="524827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286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Examples: Biometrics</a:t>
            </a:r>
          </a:p>
        </p:txBody>
      </p:sp>
      <p:sp>
        <p:nvSpPr>
          <p:cNvPr id="52228" name="Rectangle 1027"/>
          <p:cNvSpPr>
            <a:spLocks noChangeArrowheads="1"/>
          </p:cNvSpPr>
          <p:nvPr/>
        </p:nvSpPr>
        <p:spPr bwMode="auto">
          <a:xfrm>
            <a:off x="152400" y="1219200"/>
            <a:ext cx="5486400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dirty="0"/>
              <a:t>Biometrics - Authentication techniques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dirty="0"/>
              <a:t>Physiological Biometrics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dirty="0">
                <a:solidFill>
                  <a:schemeClr val="folHlink"/>
                </a:solidFill>
              </a:rPr>
              <a:t>Face, IRIS, DNA, Finger Prints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dirty="0"/>
              <a:t>Behavioral Biometrics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dirty="0">
                <a:solidFill>
                  <a:schemeClr val="folHlink"/>
                </a:solidFill>
              </a:rPr>
              <a:t>Typing Rhythm, Handwriting, Gait</a:t>
            </a:r>
            <a:endParaRPr lang="en-US" altLang="zh-CN" sz="2400" dirty="0">
              <a:solidFill>
                <a:schemeClr val="folHlink"/>
              </a:solidFill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 sz="2400" dirty="0">
              <a:solidFill>
                <a:schemeClr val="folHlink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altLang="zh-CN" sz="3200" dirty="0">
              <a:solidFill>
                <a:schemeClr val="tx2"/>
              </a:solidFill>
              <a:ea typeface="宋体" pitchFamily="2" charset="-122"/>
            </a:endParaRPr>
          </a:p>
        </p:txBody>
      </p:sp>
      <p:pic>
        <p:nvPicPr>
          <p:cNvPr id="5222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838200"/>
            <a:ext cx="30765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495800"/>
            <a:ext cx="727868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Biometrics – Face Recognition</a:t>
            </a:r>
          </a:p>
        </p:txBody>
      </p:sp>
      <p:pic>
        <p:nvPicPr>
          <p:cNvPr id="53252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295400"/>
            <a:ext cx="581025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Group 17"/>
          <p:cNvGrpSpPr>
            <a:grpSpLocks/>
          </p:cNvGrpSpPr>
          <p:nvPr/>
        </p:nvGrpSpPr>
        <p:grpSpPr bwMode="auto">
          <a:xfrm>
            <a:off x="457200" y="1143000"/>
            <a:ext cx="2519363" cy="2716212"/>
            <a:chOff x="957212" y="2078019"/>
            <a:chExt cx="2519397" cy="2716430"/>
          </a:xfrm>
        </p:grpSpPr>
        <p:pic>
          <p:nvPicPr>
            <p:cNvPr id="54282" name="Picture 15"/>
            <p:cNvPicPr>
              <a:picLocks noChangeAspect="1" noChangeArrowheads="1"/>
            </p:cNvPicPr>
            <p:nvPr/>
          </p:nvPicPr>
          <p:blipFill>
            <a:blip r:embed="rId2"/>
            <a:srcRect l="3079" t="5048" b="8725"/>
            <a:stretch>
              <a:fillRect/>
            </a:stretch>
          </p:blipFill>
          <p:spPr bwMode="auto">
            <a:xfrm>
              <a:off x="1065179" y="2078019"/>
              <a:ext cx="2303462" cy="2097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83" name="Text Box 10"/>
            <p:cNvSpPr txBox="1">
              <a:spLocks noChangeArrowheads="1"/>
            </p:cNvSpPr>
            <p:nvPr/>
          </p:nvSpPr>
          <p:spPr bwMode="auto">
            <a:xfrm>
              <a:off x="957212" y="4153048"/>
              <a:ext cx="2519397" cy="641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800" b="1">
                  <a:latin typeface="Trebuchet MS" pitchFamily="34" charset="0"/>
                </a:rPr>
                <a:t>Setting camera focus via face detection</a:t>
              </a:r>
            </a:p>
          </p:txBody>
        </p:sp>
      </p:grpSp>
      <p:grpSp>
        <p:nvGrpSpPr>
          <p:cNvPr id="54275" name="Group 13"/>
          <p:cNvGrpSpPr>
            <a:grpSpLocks/>
          </p:cNvGrpSpPr>
          <p:nvPr/>
        </p:nvGrpSpPr>
        <p:grpSpPr bwMode="auto">
          <a:xfrm>
            <a:off x="762000" y="4343400"/>
            <a:ext cx="7094537" cy="1789112"/>
            <a:chOff x="2005009" y="4633929"/>
            <a:chExt cx="7094603" cy="1789137"/>
          </a:xfrm>
        </p:grpSpPr>
        <p:pic>
          <p:nvPicPr>
            <p:cNvPr id="54280" name="Picture 2"/>
            <p:cNvPicPr>
              <a:picLocks noChangeAspect="1" noChangeArrowheads="1"/>
            </p:cNvPicPr>
            <p:nvPr/>
          </p:nvPicPr>
          <p:blipFill>
            <a:blip r:embed="rId3"/>
            <a:srcRect t="4791" b="16943"/>
            <a:stretch>
              <a:fillRect/>
            </a:stretch>
          </p:blipFill>
          <p:spPr bwMode="auto">
            <a:xfrm>
              <a:off x="4289487" y="4633929"/>
              <a:ext cx="4810125" cy="1789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81" name="Text Box 10"/>
            <p:cNvSpPr txBox="1">
              <a:spLocks noChangeArrowheads="1"/>
            </p:cNvSpPr>
            <p:nvPr/>
          </p:nvSpPr>
          <p:spPr bwMode="auto">
            <a:xfrm>
              <a:off x="2005009" y="5067322"/>
              <a:ext cx="2311421" cy="9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800" b="1">
                  <a:latin typeface="Trebuchet MS" pitchFamily="34" charset="0"/>
                </a:rPr>
                <a:t>Automatic lighting correction based on face detection </a:t>
              </a:r>
            </a:p>
          </p:txBody>
        </p:sp>
      </p:grpSp>
      <p:grpSp>
        <p:nvGrpSpPr>
          <p:cNvPr id="54276" name="Group 16"/>
          <p:cNvGrpSpPr>
            <a:grpSpLocks/>
          </p:cNvGrpSpPr>
          <p:nvPr/>
        </p:nvGrpSpPr>
        <p:grpSpPr bwMode="auto">
          <a:xfrm>
            <a:off x="3962400" y="457200"/>
            <a:ext cx="3468687" cy="3578225"/>
            <a:chOff x="4754565" y="946116"/>
            <a:chExt cx="3468735" cy="3578275"/>
          </a:xfrm>
        </p:grpSpPr>
        <p:pic>
          <p:nvPicPr>
            <p:cNvPr id="54278" name="Picture 14" descr="153148-5055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73651" y="946116"/>
              <a:ext cx="3230562" cy="290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79" name="Text Box 10"/>
            <p:cNvSpPr txBox="1">
              <a:spLocks noChangeArrowheads="1"/>
            </p:cNvSpPr>
            <p:nvPr/>
          </p:nvSpPr>
          <p:spPr bwMode="auto">
            <a:xfrm>
              <a:off x="4754565" y="3867117"/>
              <a:ext cx="3468735" cy="657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800" b="1">
                  <a:latin typeface="Trebuchet MS" pitchFamily="34" charset="0"/>
                </a:rPr>
                <a:t>Camera waits for everyone to smile to take a photo [Canon]</a:t>
              </a:r>
            </a:p>
          </p:txBody>
        </p:sp>
      </p:grp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Faces and Digital Cameras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Biometrics – Finger Print Recognition</a:t>
            </a:r>
          </a:p>
        </p:txBody>
      </p:sp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752600"/>
            <a:ext cx="4322763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1752600"/>
            <a:ext cx="3311525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Biometrics – Signature Verification</a:t>
            </a:r>
          </a:p>
        </p:txBody>
      </p:sp>
      <p:pic>
        <p:nvPicPr>
          <p:cNvPr id="5632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524000"/>
            <a:ext cx="5181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75" y="2695575"/>
            <a:ext cx="51149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Examples: Robotics</a:t>
            </a: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295400"/>
            <a:ext cx="482282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Examples: Robotics</a:t>
            </a:r>
          </a:p>
        </p:txBody>
      </p:sp>
      <p:pic>
        <p:nvPicPr>
          <p:cNvPr id="5837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800"/>
            <a:ext cx="3402013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2311400"/>
            <a:ext cx="3927475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484187" y="1143000"/>
            <a:ext cx="462121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 dirty="0"/>
              <a:t>AIBO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Optical Character Recognition</a:t>
            </a:r>
          </a:p>
        </p:txBody>
      </p:sp>
      <p:sp>
        <p:nvSpPr>
          <p:cNvPr id="59396" name="Rectangle 1027"/>
          <p:cNvSpPr>
            <a:spLocks noChangeArrowheads="1"/>
          </p:cNvSpPr>
          <p:nvPr/>
        </p:nvSpPr>
        <p:spPr bwMode="auto">
          <a:xfrm>
            <a:off x="457200" y="1371600"/>
            <a:ext cx="7086600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dirty="0"/>
              <a:t>Convert document image into text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en-US" altLang="zh-CN" sz="2400" dirty="0">
              <a:solidFill>
                <a:schemeClr val="folHlink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altLang="zh-CN" sz="3200" dirty="0">
              <a:solidFill>
                <a:schemeClr val="tx2"/>
              </a:solidFill>
              <a:ea typeface="宋体" pitchFamily="2" charset="-122"/>
            </a:endParaRPr>
          </a:p>
        </p:txBody>
      </p:sp>
      <p:pic>
        <p:nvPicPr>
          <p:cNvPr id="59397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286000"/>
            <a:ext cx="701992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09600" y="5562600"/>
            <a:ext cx="762000" cy="3810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4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</a:t>
            </a:r>
            <a:r>
              <a:rPr lang="en-US" sz="4000" dirty="0" smtClean="0"/>
              <a:t>Optical Character Recognition</a:t>
            </a:r>
            <a:endParaRPr lang="en-US" altLang="zh-CN" sz="4000" dirty="0" smtClean="0">
              <a:ea typeface="宋体" pitchFamily="2" charset="-122"/>
            </a:endParaRPr>
          </a:p>
        </p:txBody>
      </p:sp>
      <p:sp>
        <p:nvSpPr>
          <p:cNvPr id="60420" name="Rectangle 1027"/>
          <p:cNvSpPr>
            <a:spLocks noChangeArrowheads="1"/>
          </p:cNvSpPr>
          <p:nvPr/>
        </p:nvSpPr>
        <p:spPr bwMode="auto">
          <a:xfrm>
            <a:off x="457200" y="1371600"/>
            <a:ext cx="7086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dirty="0"/>
              <a:t>Indexing and Retrieval</a:t>
            </a:r>
            <a:endParaRPr lang="en-US" altLang="zh-CN" sz="3200" dirty="0">
              <a:solidFill>
                <a:schemeClr val="tx2"/>
              </a:solidFill>
              <a:ea typeface="宋体" pitchFamily="2" charset="-122"/>
            </a:endParaRPr>
          </a:p>
        </p:txBody>
      </p:sp>
      <p:pic>
        <p:nvPicPr>
          <p:cNvPr id="6042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024062"/>
            <a:ext cx="6553200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2" name="Text Box 7"/>
          <p:cNvSpPr txBox="1">
            <a:spLocks noChangeArrowheads="1"/>
          </p:cNvSpPr>
          <p:nvPr/>
        </p:nvSpPr>
        <p:spPr bwMode="auto">
          <a:xfrm>
            <a:off x="53975" y="6521450"/>
            <a:ext cx="2079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 dirty="0"/>
              <a:t>Image Source: CEDAR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</a:t>
            </a:r>
            <a:r>
              <a:rPr lang="en-US" sz="4000" dirty="0" smtClean="0"/>
              <a:t>Optical Character Recognition</a:t>
            </a:r>
            <a:endParaRPr lang="en-US" altLang="zh-CN" sz="4000" dirty="0" smtClean="0">
              <a:ea typeface="宋体" pitchFamily="2" charset="-122"/>
            </a:endParaRPr>
          </a:p>
        </p:txBody>
      </p:sp>
      <p:sp>
        <p:nvSpPr>
          <p:cNvPr id="61444" name="Rectangle 1027"/>
          <p:cNvSpPr>
            <a:spLocks noChangeArrowheads="1"/>
          </p:cNvSpPr>
          <p:nvPr/>
        </p:nvSpPr>
        <p:spPr bwMode="auto">
          <a:xfrm>
            <a:off x="457200" y="1909763"/>
            <a:ext cx="7086600" cy="174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altLang="zh-CN" dirty="0">
                <a:ea typeface="宋体" pitchFamily="2" charset="-122"/>
              </a:rPr>
              <a:t>License Plate Recognition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altLang="zh-CN" sz="3200" dirty="0">
              <a:ea typeface="宋体" pitchFamily="2" charset="-122"/>
            </a:endParaRP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2667000"/>
            <a:ext cx="419100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3787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 smtClean="0">
                <a:ea typeface="宋体" pitchFamily="2" charset="-122"/>
              </a:rPr>
              <a:t>Examples: </a:t>
            </a:r>
            <a:r>
              <a:rPr lang="en-US" sz="4000" dirty="0" smtClean="0"/>
              <a:t>Optical Character Recognition</a:t>
            </a:r>
            <a:endParaRPr lang="en-US" altLang="zh-CN" sz="4000" dirty="0" smtClean="0">
              <a:ea typeface="宋体" pitchFamily="2" charset="-122"/>
            </a:endParaRPr>
          </a:p>
        </p:txBody>
      </p:sp>
      <p:sp>
        <p:nvSpPr>
          <p:cNvPr id="62468" name="Rectangle 1027"/>
          <p:cNvSpPr>
            <a:spLocks noChangeArrowheads="1"/>
          </p:cNvSpPr>
          <p:nvPr/>
        </p:nvSpPr>
        <p:spPr bwMode="auto">
          <a:xfrm>
            <a:off x="457200" y="1223963"/>
            <a:ext cx="7086600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altLang="zh-CN" dirty="0">
                <a:ea typeface="宋体" pitchFamily="2" charset="-122"/>
              </a:rPr>
              <a:t>Automatic Mail Sorting</a:t>
            </a:r>
            <a:endParaRPr lang="en-US" sz="3200" dirty="0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altLang="zh-CN" sz="2400" dirty="0">
              <a:solidFill>
                <a:schemeClr val="folHlink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altLang="zh-CN" sz="3200" dirty="0">
              <a:solidFill>
                <a:schemeClr val="tx2"/>
              </a:solidFill>
              <a:ea typeface="宋体" pitchFamily="2" charset="-122"/>
            </a:endParaRPr>
          </a:p>
        </p:txBody>
      </p:sp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362200"/>
            <a:ext cx="253047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7" descr="ENVELOPE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1828800"/>
            <a:ext cx="3657600" cy="1939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2471" name="Picture 8" descr="cdslabe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0525" y="4495800"/>
            <a:ext cx="3292475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2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3962400"/>
            <a:ext cx="3276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7467600" cy="1143000"/>
          </a:xfrm>
        </p:spPr>
        <p:txBody>
          <a:bodyPr/>
          <a:lstStyle/>
          <a:p>
            <a:r>
              <a:rPr lang="en-US" dirty="0" smtClean="0"/>
              <a:t>Vision from Mobile Phones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grpSp>
        <p:nvGrpSpPr>
          <p:cNvPr id="63491" name="Group 7"/>
          <p:cNvGrpSpPr>
            <a:grpSpLocks/>
          </p:cNvGrpSpPr>
          <p:nvPr/>
        </p:nvGrpSpPr>
        <p:grpSpPr bwMode="auto">
          <a:xfrm>
            <a:off x="1752600" y="1524000"/>
            <a:ext cx="5029200" cy="3733800"/>
            <a:chOff x="395288" y="1298575"/>
            <a:chExt cx="3840162" cy="2261681"/>
          </a:xfrm>
        </p:grpSpPr>
        <p:grpSp>
          <p:nvGrpSpPr>
            <p:cNvPr id="63492" name="Group 10"/>
            <p:cNvGrpSpPr>
              <a:grpSpLocks/>
            </p:cNvGrpSpPr>
            <p:nvPr/>
          </p:nvGrpSpPr>
          <p:grpSpPr bwMode="auto">
            <a:xfrm>
              <a:off x="395288" y="1298575"/>
              <a:ext cx="3840162" cy="2063750"/>
              <a:chOff x="395288" y="1298575"/>
              <a:chExt cx="3840162" cy="2063750"/>
            </a:xfrm>
          </p:grpSpPr>
          <p:pic>
            <p:nvPicPr>
              <p:cNvPr id="63494" name="Picture 8" descr="girl-taking-a-picture-of-do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95288" y="1298575"/>
                <a:ext cx="2082800" cy="2063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495" name="Picture 9" descr="mdeixis-3s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059113" y="1335088"/>
                <a:ext cx="1176337" cy="1570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496" name="AutoShape 10"/>
              <p:cNvSpPr>
                <a:spLocks noChangeAspect="1" noChangeArrowheads="1"/>
              </p:cNvSpPr>
              <p:nvPr/>
            </p:nvSpPr>
            <p:spPr bwMode="auto">
              <a:xfrm>
                <a:off x="2570163" y="2039938"/>
                <a:ext cx="488950" cy="195262"/>
              </a:xfrm>
              <a:prstGeom prst="rightArrow">
                <a:avLst>
                  <a:gd name="adj1" fmla="val 50000"/>
                  <a:gd name="adj2" fmla="val 6264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000" b="1">
                  <a:latin typeface="Trebuchet MS" pitchFamily="34" charset="0"/>
                </a:endParaRPr>
              </a:p>
            </p:txBody>
          </p:sp>
        </p:grpSp>
        <p:sp>
          <p:nvSpPr>
            <p:cNvPr id="63493" name="Text Box 14"/>
            <p:cNvSpPr txBox="1">
              <a:spLocks noChangeArrowheads="1"/>
            </p:cNvSpPr>
            <p:nvPr/>
          </p:nvSpPr>
          <p:spPr bwMode="auto">
            <a:xfrm>
              <a:off x="1223664" y="3027386"/>
              <a:ext cx="2700640" cy="532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>
                  <a:latin typeface="Trebuchet MS" pitchFamily="34" charset="0"/>
                </a:rPr>
                <a:t>Situated search</a:t>
              </a:r>
            </a:p>
            <a:p>
              <a:pPr algn="ctr" eaLnBrk="0" hangingPunct="0"/>
              <a:r>
                <a:rPr lang="en-US" sz="2000" b="1">
                  <a:latin typeface="Trebuchet MS" pitchFamily="34" charset="0"/>
                </a:rPr>
                <a:t>Yeh et al., MIT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3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Vision from Mobile Phones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64515" name="Content Placeholder 2"/>
          <p:cNvSpPr>
            <a:spLocks/>
          </p:cNvSpPr>
          <p:nvPr/>
        </p:nvSpPr>
        <p:spPr bwMode="auto">
          <a:xfrm>
            <a:off x="142875" y="1047750"/>
            <a:ext cx="77057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 dirty="0"/>
              <a:t>Commercial</a:t>
            </a:r>
            <a:br>
              <a:rPr lang="en-US" sz="3200" dirty="0"/>
            </a:br>
            <a:r>
              <a:rPr lang="en-US" sz="3200" dirty="0"/>
              <a:t>services</a:t>
            </a:r>
            <a:br>
              <a:rPr lang="en-US" sz="3200" dirty="0"/>
            </a:br>
            <a:r>
              <a:rPr lang="en-US" sz="3200" dirty="0"/>
              <a:t>coming out…</a:t>
            </a:r>
            <a:endParaRPr lang="de-CH" sz="3200" dirty="0"/>
          </a:p>
        </p:txBody>
      </p:sp>
      <p:pic>
        <p:nvPicPr>
          <p:cNvPr id="64516" name="Picture 2" descr="C:\Users\leibe\Desktop\Bastian\myclasses\cv-ws08\images\kooaba-nocountry.png"/>
          <p:cNvPicPr>
            <a:picLocks noChangeAspect="1" noChangeArrowheads="1"/>
          </p:cNvPicPr>
          <p:nvPr/>
        </p:nvPicPr>
        <p:blipFill>
          <a:blip r:embed="rId2"/>
          <a:srcRect l="5408" t="24629" r="6201" b="531"/>
          <a:stretch>
            <a:fillRect/>
          </a:stretch>
        </p:blipFill>
        <p:spPr bwMode="auto">
          <a:xfrm>
            <a:off x="2632075" y="1219200"/>
            <a:ext cx="6207125" cy="51482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64517" name="Picture 3" descr="C:\Users\leibe\Desktop\Bastian\myclasses\cv-ws08\images\kooaba-log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5275" y="1371600"/>
            <a:ext cx="13620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373063" y="4219575"/>
            <a:ext cx="18923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Trebuchet MS" pitchFamily="34" charset="0"/>
              </a:rPr>
              <a:t>~30’000 movie</a:t>
            </a:r>
            <a:br>
              <a:rPr lang="en-US" sz="1800" b="1">
                <a:latin typeface="Trebuchet MS" pitchFamily="34" charset="0"/>
              </a:rPr>
            </a:br>
            <a:r>
              <a:rPr lang="en-US" sz="1800" b="1">
                <a:latin typeface="Trebuchet MS" pitchFamily="34" charset="0"/>
              </a:rPr>
              <a:t>posters indexed</a:t>
            </a:r>
            <a:endParaRPr lang="de-CH" sz="1800" b="1">
              <a:latin typeface="Trebuchet MS" pitchFamily="34" charset="0"/>
            </a:endParaRPr>
          </a:p>
        </p:txBody>
      </p:sp>
      <p:sp>
        <p:nvSpPr>
          <p:cNvPr id="64519" name="Rectangle 11"/>
          <p:cNvSpPr>
            <a:spLocks noChangeArrowheads="1"/>
          </p:cNvSpPr>
          <p:nvPr/>
        </p:nvSpPr>
        <p:spPr bwMode="auto">
          <a:xfrm>
            <a:off x="373063" y="5095875"/>
            <a:ext cx="24384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>
                <a:latin typeface="Trebuchet MS" pitchFamily="34" charset="0"/>
              </a:rPr>
              <a:t>Query-by-image</a:t>
            </a:r>
            <a:br>
              <a:rPr lang="en-US" sz="1800" b="1" dirty="0">
                <a:latin typeface="Trebuchet MS" pitchFamily="34" charset="0"/>
              </a:rPr>
            </a:br>
            <a:r>
              <a:rPr lang="en-US" sz="1800" b="1" dirty="0">
                <a:latin typeface="Trebuchet MS" pitchFamily="34" charset="0"/>
              </a:rPr>
              <a:t>from mobile phone</a:t>
            </a:r>
            <a:br>
              <a:rPr lang="en-US" sz="1800" b="1" dirty="0">
                <a:latin typeface="Trebuchet MS" pitchFamily="34" charset="0"/>
              </a:rPr>
            </a:br>
            <a:r>
              <a:rPr lang="en-US" sz="1800" b="1" dirty="0">
                <a:latin typeface="Trebuchet MS" pitchFamily="34" charset="0"/>
              </a:rPr>
              <a:t>available in Germany</a:t>
            </a:r>
            <a:br>
              <a:rPr lang="en-US" sz="1800" b="1" dirty="0">
                <a:latin typeface="Trebuchet MS" pitchFamily="34" charset="0"/>
              </a:rPr>
            </a:br>
            <a:r>
              <a:rPr lang="en-US" sz="1800" b="1" dirty="0">
                <a:latin typeface="Trebuchet MS" pitchFamily="34" charset="0"/>
              </a:rPr>
              <a:t>and Switzerland</a:t>
            </a:r>
            <a:endParaRPr lang="de-CH" sz="1800" b="1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card readers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190466" name="Picture 2" descr="http://crenk.com/wp-content/uploads/2009/11/business_card_reader_thum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7300" y="1676400"/>
            <a:ext cx="6134100" cy="3952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for </a:t>
            </a:r>
            <a:r>
              <a:rPr lang="en-US" dirty="0" err="1" smtClean="0"/>
              <a:t>travellers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524000"/>
            <a:ext cx="5414963" cy="476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1300" y="0"/>
            <a:ext cx="7378700" cy="1143000"/>
          </a:xfrm>
        </p:spPr>
        <p:txBody>
          <a:bodyPr/>
          <a:lstStyle/>
          <a:p>
            <a:r>
              <a:rPr lang="en-US" dirty="0" smtClean="0"/>
              <a:t>Safety and Security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grpSp>
        <p:nvGrpSpPr>
          <p:cNvPr id="65539" name="Group 18"/>
          <p:cNvGrpSpPr>
            <a:grpSpLocks/>
          </p:cNvGrpSpPr>
          <p:nvPr/>
        </p:nvGrpSpPr>
        <p:grpSpPr bwMode="auto">
          <a:xfrm>
            <a:off x="4484687" y="3656012"/>
            <a:ext cx="3751263" cy="2703513"/>
            <a:chOff x="4710350" y="3721104"/>
            <a:chExt cx="3751025" cy="2703509"/>
          </a:xfrm>
        </p:grpSpPr>
        <p:pic>
          <p:nvPicPr>
            <p:cNvPr id="65551" name="Picture 5" descr="surveillance-cameras-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35600" y="4221163"/>
              <a:ext cx="27432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552" name="Text Box 14"/>
            <p:cNvSpPr txBox="1">
              <a:spLocks noChangeArrowheads="1"/>
            </p:cNvSpPr>
            <p:nvPr/>
          </p:nvSpPr>
          <p:spPr bwMode="auto">
            <a:xfrm>
              <a:off x="5364163" y="6057900"/>
              <a:ext cx="309721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  <a:latin typeface="Trebuchet MS" pitchFamily="34" charset="0"/>
                </a:rPr>
                <a:t>Surveillance</a:t>
              </a:r>
              <a:endParaRPr lang="en-US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pic>
          <p:nvPicPr>
            <p:cNvPr id="65553" name="Picture 17" descr="surveillance camer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10350" y="3721104"/>
              <a:ext cx="1906378" cy="1558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5540" name="Picture 5" descr="prospect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500" y="1295400"/>
            <a:ext cx="2447925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ext Box 15"/>
          <p:cNvSpPr txBox="1">
            <a:spLocks noChangeArrowheads="1"/>
          </p:cNvSpPr>
          <p:nvPr/>
        </p:nvSpPr>
        <p:spPr bwMode="auto">
          <a:xfrm>
            <a:off x="228600" y="3048000"/>
            <a:ext cx="2879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0000"/>
                </a:solidFill>
                <a:latin typeface="Trebuchet MS" pitchFamily="34" charset="0"/>
                <a:cs typeface="Arial" charset="0"/>
              </a:rPr>
              <a:t>Autonomous robots</a:t>
            </a:r>
          </a:p>
        </p:txBody>
      </p:sp>
      <p:grpSp>
        <p:nvGrpSpPr>
          <p:cNvPr id="65542" name="Group 7"/>
          <p:cNvGrpSpPr>
            <a:grpSpLocks/>
          </p:cNvGrpSpPr>
          <p:nvPr/>
        </p:nvGrpSpPr>
        <p:grpSpPr bwMode="auto">
          <a:xfrm>
            <a:off x="3108325" y="1404937"/>
            <a:ext cx="2190750" cy="1643063"/>
            <a:chOff x="3408" y="1344"/>
            <a:chExt cx="1663" cy="1248"/>
          </a:xfrm>
        </p:grpSpPr>
        <p:pic>
          <p:nvPicPr>
            <p:cNvPr id="65549" name="Picture 8" descr="driving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408" y="1344"/>
              <a:ext cx="1663" cy="1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550" name="Rectangle 9"/>
            <p:cNvSpPr>
              <a:spLocks noChangeArrowheads="1"/>
            </p:cNvSpPr>
            <p:nvPr/>
          </p:nvSpPr>
          <p:spPr bwMode="auto">
            <a:xfrm>
              <a:off x="4368" y="2448"/>
              <a:ext cx="672" cy="1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 sz="2000" b="1">
                <a:solidFill>
                  <a:schemeClr val="bg2"/>
                </a:solidFill>
                <a:latin typeface="Trebuchet MS" pitchFamily="34" charset="0"/>
              </a:endParaRPr>
            </a:p>
          </p:txBody>
        </p:sp>
      </p:grpSp>
      <p:sp>
        <p:nvSpPr>
          <p:cNvPr id="65543" name="Text Box 14"/>
          <p:cNvSpPr txBox="1">
            <a:spLocks noChangeArrowheads="1"/>
          </p:cNvSpPr>
          <p:nvPr/>
        </p:nvSpPr>
        <p:spPr bwMode="auto">
          <a:xfrm>
            <a:off x="3108325" y="3048000"/>
            <a:ext cx="21542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800" b="1">
                <a:latin typeface="Trebuchet MS" pitchFamily="34" charset="0"/>
              </a:rPr>
              <a:t>Driver assistance</a:t>
            </a:r>
          </a:p>
        </p:txBody>
      </p:sp>
      <p:pic>
        <p:nvPicPr>
          <p:cNvPr id="65544" name="Picture 7" descr="Poseidon_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86400" y="1066800"/>
            <a:ext cx="303847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5" name="Text Box 12"/>
          <p:cNvSpPr txBox="1">
            <a:spLocks noChangeArrowheads="1"/>
          </p:cNvSpPr>
          <p:nvPr/>
        </p:nvSpPr>
        <p:spPr bwMode="auto">
          <a:xfrm>
            <a:off x="5886450" y="3230562"/>
            <a:ext cx="23764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800" b="1" dirty="0">
                <a:latin typeface="Trebuchet MS" pitchFamily="34" charset="0"/>
              </a:rPr>
              <a:t>Monitoring </a:t>
            </a:r>
            <a:r>
              <a:rPr lang="en-US" sz="1800" b="1" dirty="0" smtClean="0">
                <a:latin typeface="Trebuchet MS" pitchFamily="34" charset="0"/>
              </a:rPr>
              <a:t>pools</a:t>
            </a:r>
            <a:endParaRPr lang="en-US" sz="1400" b="1" dirty="0">
              <a:latin typeface="Trebuchet MS" pitchFamily="34" charset="0"/>
            </a:endParaRPr>
          </a:p>
        </p:txBody>
      </p:sp>
      <p:grpSp>
        <p:nvGrpSpPr>
          <p:cNvPr id="65546" name="Group 16"/>
          <p:cNvGrpSpPr>
            <a:grpSpLocks/>
          </p:cNvGrpSpPr>
          <p:nvPr/>
        </p:nvGrpSpPr>
        <p:grpSpPr bwMode="auto">
          <a:xfrm>
            <a:off x="917575" y="3668712"/>
            <a:ext cx="3048000" cy="2614057"/>
            <a:chOff x="935038" y="3897313"/>
            <a:chExt cx="3048000" cy="2614428"/>
          </a:xfrm>
        </p:grpSpPr>
        <p:pic>
          <p:nvPicPr>
            <p:cNvPr id="65547" name="pedestrian.mpg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1"/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35038" y="3897313"/>
              <a:ext cx="30480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548" name="Text Box 14"/>
            <p:cNvSpPr txBox="1">
              <a:spLocks noChangeArrowheads="1"/>
            </p:cNvSpPr>
            <p:nvPr/>
          </p:nvSpPr>
          <p:spPr bwMode="auto">
            <a:xfrm>
              <a:off x="1079501" y="6142357"/>
              <a:ext cx="2663825" cy="369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800" b="1" dirty="0">
                  <a:solidFill>
                    <a:srgbClr val="000000"/>
                  </a:solidFill>
                  <a:latin typeface="Trebuchet MS" pitchFamily="34" charset="0"/>
                </a:rPr>
                <a:t>Pedestrian </a:t>
              </a:r>
              <a:r>
                <a:rPr lang="en-US" sz="1800" b="1" dirty="0" smtClean="0">
                  <a:solidFill>
                    <a:srgbClr val="000000"/>
                  </a:solidFill>
                  <a:latin typeface="Trebuchet MS" pitchFamily="34" charset="0"/>
                </a:rPr>
                <a:t>detection</a:t>
              </a:r>
              <a:endParaRPr lang="en-US" sz="1800" b="1" dirty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16"/>
          <p:cNvSpPr>
            <a:spLocks noChangeArrowheads="1"/>
          </p:cNvSpPr>
          <p:nvPr/>
        </p:nvSpPr>
        <p:spPr bwMode="auto">
          <a:xfrm>
            <a:off x="457200" y="381000"/>
            <a:ext cx="8229600" cy="5867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6563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graphicFrame>
        <p:nvGraphicFramePr>
          <p:cNvPr id="338035" name="Group 115"/>
          <p:cNvGraphicFramePr>
            <a:graphicFrameLocks noGrp="1"/>
          </p:cNvGraphicFramePr>
          <p:nvPr/>
        </p:nvGraphicFramePr>
        <p:xfrm>
          <a:off x="1219200" y="985838"/>
          <a:ext cx="6781800" cy="5124450"/>
        </p:xfrm>
        <a:graphic>
          <a:graphicData uri="http://schemas.openxmlformats.org/drawingml/2006/table">
            <a:tbl>
              <a:tblPr/>
              <a:tblGrid>
                <a:gridCol w="1695450"/>
                <a:gridCol w="1695450"/>
                <a:gridCol w="1695450"/>
                <a:gridCol w="1695450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Problem Domain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Application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Input Pattern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Output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Document Image Analysis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Optical Character Recognition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Document Image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Characters/words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Document Classification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Internet search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Text Document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Semantic categories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Document Classification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Junk mail filtering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Email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Junk/Non-Junk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Multimedia retrieval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Internet search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Video clip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Video genres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Speech Recognition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Telephone directory assistance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Speech waveform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Spoken words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Natural Language Processing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Information extraction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Sentence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Parts of Speech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Biometric Recognition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Personal identification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Face, finger print, Iris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Authorized users for access control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Medical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Computer aided diagnosis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Microscopic Image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Healthy/cancerous cell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Military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Automatic target recognition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Infrared image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Target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Industrial automation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Fruit sorting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Images taken on conveyor belt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Grade of quality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Bioinformatics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Sequence analysis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DNA sequence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Known types of genes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6631" name="Text Box 118"/>
          <p:cNvSpPr txBox="1">
            <a:spLocks noChangeArrowheads="1"/>
          </p:cNvSpPr>
          <p:nvPr/>
        </p:nvSpPr>
        <p:spPr bwMode="auto">
          <a:xfrm>
            <a:off x="2471738" y="371475"/>
            <a:ext cx="38560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Summary of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76200"/>
            <a:ext cx="7467600" cy="1143000"/>
          </a:xfrm>
        </p:spPr>
        <p:txBody>
          <a:bodyPr/>
          <a:lstStyle/>
          <a:p>
            <a:r>
              <a:rPr lang="en-US" dirty="0" smtClean="0"/>
              <a:t>Image Sources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7958138" cy="4572000"/>
          </a:xfrm>
        </p:spPr>
        <p:txBody>
          <a:bodyPr>
            <a:normAutofit fontScale="92500" lnSpcReduction="10000"/>
          </a:bodyPr>
          <a:lstStyle/>
          <a:p>
            <a:r>
              <a:rPr lang="en-US" sz="2800" smtClean="0">
                <a:latin typeface="Arial" charset="0"/>
                <a:cs typeface="Arial" charset="0"/>
              </a:rPr>
              <a:t>Electromagnetic (EM) band imaging</a:t>
            </a:r>
          </a:p>
          <a:p>
            <a:pPr lvl="1">
              <a:buClr>
                <a:srgbClr val="969696"/>
              </a:buClr>
            </a:pPr>
            <a:r>
              <a:rPr lang="en-US" sz="2400" dirty="0" smtClean="0">
                <a:solidFill>
                  <a:srgbClr val="969696"/>
                </a:solidFill>
                <a:latin typeface="Arial" charset="0"/>
                <a:cs typeface="Arial" charset="0"/>
              </a:rPr>
              <a:t>Gamma ray band images</a:t>
            </a:r>
          </a:p>
          <a:p>
            <a:pPr lvl="1">
              <a:buClr>
                <a:srgbClr val="969696"/>
              </a:buClr>
            </a:pPr>
            <a:r>
              <a:rPr lang="en-US" sz="2400" dirty="0" smtClean="0">
                <a:solidFill>
                  <a:srgbClr val="969696"/>
                </a:solidFill>
                <a:latin typeface="Arial" charset="0"/>
                <a:cs typeface="Arial" charset="0"/>
              </a:rPr>
              <a:t>X-ray band images</a:t>
            </a:r>
          </a:p>
          <a:p>
            <a:pPr lvl="1">
              <a:buClr>
                <a:srgbClr val="969696"/>
              </a:buClr>
            </a:pPr>
            <a:r>
              <a:rPr lang="en-US" sz="2400" dirty="0" smtClean="0">
                <a:solidFill>
                  <a:srgbClr val="969696"/>
                </a:solidFill>
                <a:latin typeface="Arial" charset="0"/>
                <a:cs typeface="Arial" charset="0"/>
              </a:rPr>
              <a:t>Ultra violet band images</a:t>
            </a:r>
          </a:p>
          <a:p>
            <a:pPr lvl="1">
              <a:buClr>
                <a:srgbClr val="969696"/>
              </a:buClr>
            </a:pPr>
            <a:r>
              <a:rPr lang="en-US" sz="2400" dirty="0" smtClean="0">
                <a:solidFill>
                  <a:srgbClr val="969696"/>
                </a:solidFill>
                <a:latin typeface="Arial" charset="0"/>
                <a:cs typeface="Arial" charset="0"/>
              </a:rPr>
              <a:t>Visual light and infra-red images</a:t>
            </a:r>
          </a:p>
          <a:p>
            <a:pPr lvl="1">
              <a:buClr>
                <a:srgbClr val="969696"/>
              </a:buClr>
            </a:pPr>
            <a:r>
              <a:rPr lang="en-US" sz="2400" dirty="0" smtClean="0">
                <a:solidFill>
                  <a:srgbClr val="969696"/>
                </a:solidFill>
                <a:latin typeface="Arial" charset="0"/>
                <a:cs typeface="Arial" charset="0"/>
              </a:rPr>
              <a:t>Images based on micro waves or radio</a:t>
            </a:r>
            <a:r>
              <a:rPr lang="en-US" sz="240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waves</a:t>
            </a:r>
          </a:p>
          <a:p>
            <a:r>
              <a:rPr lang="en-US" sz="2800" dirty="0" smtClean="0">
                <a:latin typeface="Arial" charset="0"/>
                <a:cs typeface="Arial" charset="0"/>
              </a:rPr>
              <a:t>Non-EM band imaging</a:t>
            </a:r>
          </a:p>
          <a:p>
            <a:pPr lvl="1">
              <a:buClr>
                <a:srgbClr val="969696"/>
              </a:buClr>
            </a:pPr>
            <a:r>
              <a:rPr lang="en-US" sz="2400" dirty="0" smtClean="0">
                <a:solidFill>
                  <a:srgbClr val="969696"/>
                </a:solidFill>
                <a:latin typeface="Arial" charset="0"/>
                <a:cs typeface="Arial" charset="0"/>
              </a:rPr>
              <a:t>Acoustic and ultrasonic images</a:t>
            </a:r>
          </a:p>
          <a:p>
            <a:pPr lvl="1">
              <a:buClr>
                <a:srgbClr val="969696"/>
              </a:buClr>
            </a:pPr>
            <a:r>
              <a:rPr lang="en-US" sz="2400" dirty="0" smtClean="0">
                <a:solidFill>
                  <a:srgbClr val="969696"/>
                </a:solidFill>
                <a:latin typeface="Arial" charset="0"/>
                <a:cs typeface="Arial" charset="0"/>
              </a:rPr>
              <a:t>Electron microscopy</a:t>
            </a:r>
          </a:p>
          <a:p>
            <a:pPr lvl="1">
              <a:buClr>
                <a:srgbClr val="969696"/>
              </a:buClr>
            </a:pPr>
            <a:r>
              <a:rPr lang="en-US" sz="2400" dirty="0" smtClean="0">
                <a:solidFill>
                  <a:srgbClr val="969696"/>
                </a:solidFill>
                <a:latin typeface="Arial" charset="0"/>
                <a:cs typeface="Arial" charset="0"/>
              </a:rPr>
              <a:t>Computer generated images (synthetic)</a:t>
            </a:r>
          </a:p>
          <a:p>
            <a:endParaRPr lang="en-US" sz="2800" dirty="0" smtClean="0">
              <a:solidFill>
                <a:srgbClr val="969696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D55C85C4-B977-4429-87D6-E045F5388D1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795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7467600" cy="1143000"/>
          </a:xfrm>
        </p:spPr>
        <p:txBody>
          <a:bodyPr/>
          <a:lstStyle/>
          <a:p>
            <a:r>
              <a:rPr lang="en-US" dirty="0" smtClean="0"/>
              <a:t>Light &amp; EM Spectrum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00162"/>
            <a:ext cx="8181975" cy="32718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IE" sz="2800" dirty="0" smtClean="0">
                <a:latin typeface="Arial" charset="0"/>
                <a:cs typeface="Arial" charset="0"/>
              </a:rPr>
              <a:t>EM Waves</a:t>
            </a:r>
          </a:p>
          <a:p>
            <a:pPr lvl="1">
              <a:lnSpc>
                <a:spcPct val="120000"/>
              </a:lnSpc>
            </a:pPr>
            <a:r>
              <a:rPr lang="en-IE" sz="2400" dirty="0" smtClean="0">
                <a:latin typeface="Arial" charset="0"/>
                <a:cs typeface="Arial" charset="0"/>
              </a:rPr>
              <a:t>A stream of mass less particles each travelling in a wave like pattern, moving at the speed of light and contains a certain bundle of energy</a:t>
            </a:r>
          </a:p>
          <a:p>
            <a:pPr lvl="1">
              <a:lnSpc>
                <a:spcPct val="120000"/>
              </a:lnSpc>
            </a:pPr>
            <a:r>
              <a:rPr lang="en-IE" sz="2400" dirty="0" smtClean="0">
                <a:latin typeface="Arial" charset="0"/>
                <a:cs typeface="Arial" charset="0"/>
              </a:rPr>
              <a:t>The electromagnetic spectrum is split up in to bands according to the energy per photon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4495800"/>
            <a:ext cx="7391400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05" name="Text Box 5"/>
          <p:cNvSpPr txBox="1">
            <a:spLocks noChangeArrowheads="1"/>
          </p:cNvSpPr>
          <p:nvPr/>
        </p:nvSpPr>
        <p:spPr bwMode="auto">
          <a:xfrm>
            <a:off x="76200" y="4343400"/>
            <a:ext cx="1304925" cy="3143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/>
              <a:t>Highest Energy</a:t>
            </a:r>
          </a:p>
        </p:txBody>
      </p:sp>
      <p:sp>
        <p:nvSpPr>
          <p:cNvPr id="409606" name="Text Box 6"/>
          <p:cNvSpPr txBox="1">
            <a:spLocks noChangeArrowheads="1"/>
          </p:cNvSpPr>
          <p:nvPr/>
        </p:nvSpPr>
        <p:spPr bwMode="auto">
          <a:xfrm>
            <a:off x="7772400" y="4343400"/>
            <a:ext cx="1304925" cy="3143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/>
              <a:t>Lowest Energy</a:t>
            </a:r>
          </a:p>
        </p:txBody>
      </p:sp>
      <p:pic>
        <p:nvPicPr>
          <p:cNvPr id="68615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228600"/>
            <a:ext cx="1281113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1300" y="-152400"/>
            <a:ext cx="73787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Examples: Imaging in EM bands</a:t>
            </a:r>
          </a:p>
        </p:txBody>
      </p:sp>
      <p:graphicFrame>
        <p:nvGraphicFramePr>
          <p:cNvPr id="411731" name="Group 83"/>
          <p:cNvGraphicFramePr>
            <a:graphicFrameLocks noGrp="1"/>
          </p:cNvGraphicFramePr>
          <p:nvPr>
            <p:ph type="tbl" idx="1"/>
          </p:nvPr>
        </p:nvGraphicFramePr>
        <p:xfrm>
          <a:off x="533400" y="1350009"/>
          <a:ext cx="7688263" cy="3983991"/>
        </p:xfrm>
        <a:graphic>
          <a:graphicData uri="http://schemas.openxmlformats.org/drawingml/2006/table">
            <a:tbl>
              <a:tblPr/>
              <a:tblGrid>
                <a:gridCol w="2963863"/>
                <a:gridCol w="4724400"/>
              </a:tblGrid>
              <a:tr h="493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Spectral Band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8207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Gamma-Rays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Nuclear Medicine (Radioactive isotope injected in the patient)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X-Rays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Medical Diagnostic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Ultraviolet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Fluorescence microscopy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Visible &amp; Infrared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Remote sensing, industrial inspection,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Microwave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Radar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Radio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Medicine – MRI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863754-0050-4B33-AFC2-5CBB9C8EB54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Examples: Imaging other Modalities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8762"/>
            <a:ext cx="7958138" cy="38814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Sound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Arial" charset="0"/>
                <a:cs typeface="Arial" charset="0"/>
              </a:rPr>
              <a:t>Geological Applications – Oil and Gas Exploration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Arial" charset="0"/>
                <a:cs typeface="Arial" charset="0"/>
              </a:rPr>
              <a:t>Medicine – Ultrasound Imaging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cs typeface="Arial" charset="0"/>
              </a:rPr>
              <a:t>Synthetic Images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Arial" charset="0"/>
                <a:cs typeface="Arial" charset="0"/>
              </a:rPr>
              <a:t>Computer generated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3505200"/>
            <a:ext cx="2286000" cy="196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6096000" y="5562600"/>
            <a:ext cx="14493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dirty="0"/>
              <a:t>A synthetic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Key Stages in DIP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72707" name="Rectangle 22"/>
          <p:cNvSpPr>
            <a:spLocks noChangeArrowheads="1"/>
          </p:cNvSpPr>
          <p:nvPr/>
        </p:nvSpPr>
        <p:spPr bwMode="auto">
          <a:xfrm>
            <a:off x="306387" y="1066800"/>
            <a:ext cx="8305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8" name="Rectangle 19"/>
          <p:cNvSpPr>
            <a:spLocks noChangeArrowheads="1"/>
          </p:cNvSpPr>
          <p:nvPr/>
        </p:nvSpPr>
        <p:spPr bwMode="auto">
          <a:xfrm>
            <a:off x="323850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Acquisition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09" name="Rectangle 20"/>
          <p:cNvSpPr>
            <a:spLocks noChangeArrowheads="1"/>
          </p:cNvSpPr>
          <p:nvPr/>
        </p:nvSpPr>
        <p:spPr bwMode="auto">
          <a:xfrm>
            <a:off x="2305050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Restoration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0" name="Rectangle 21"/>
          <p:cNvSpPr>
            <a:spLocks noChangeArrowheads="1"/>
          </p:cNvSpPr>
          <p:nvPr/>
        </p:nvSpPr>
        <p:spPr bwMode="auto">
          <a:xfrm>
            <a:off x="4683125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Morphological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1" name="Rectangle 22"/>
          <p:cNvSpPr>
            <a:spLocks noChangeArrowheads="1"/>
          </p:cNvSpPr>
          <p:nvPr/>
        </p:nvSpPr>
        <p:spPr bwMode="auto">
          <a:xfrm>
            <a:off x="6650037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Segmentation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2" name="Rectangle 23"/>
          <p:cNvSpPr>
            <a:spLocks noChangeArrowheads="1"/>
          </p:cNvSpPr>
          <p:nvPr/>
        </p:nvSpPr>
        <p:spPr bwMode="auto">
          <a:xfrm>
            <a:off x="6630987" y="4419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cs typeface="Arial" charset="0"/>
              </a:rPr>
              <a:t>Object Recognition</a:t>
            </a: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72713" name="Rectangle 24"/>
          <p:cNvSpPr>
            <a:spLocks noChangeArrowheads="1"/>
          </p:cNvSpPr>
          <p:nvPr/>
        </p:nvSpPr>
        <p:spPr bwMode="auto">
          <a:xfrm>
            <a:off x="323850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Enhancement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4" name="Rectangle 25"/>
          <p:cNvSpPr>
            <a:spLocks noChangeArrowheads="1"/>
          </p:cNvSpPr>
          <p:nvPr/>
        </p:nvSpPr>
        <p:spPr bwMode="auto">
          <a:xfrm>
            <a:off x="6650037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600">
                <a:latin typeface="Arial" charset="0"/>
                <a:cs typeface="Arial" charset="0"/>
              </a:rPr>
              <a:t>Representation &amp; Description</a:t>
            </a:r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72715" name="Text Box 26"/>
          <p:cNvSpPr txBox="1">
            <a:spLocks noChangeArrowheads="1"/>
          </p:cNvSpPr>
          <p:nvPr/>
        </p:nvSpPr>
        <p:spPr bwMode="auto">
          <a:xfrm>
            <a:off x="228600" y="4683125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Problem Domain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72716" name="AutoShape 27"/>
          <p:cNvCxnSpPr>
            <a:cxnSpLocks noChangeShapeType="1"/>
            <a:stCxn id="72715" idx="0"/>
            <a:endCxn id="72708" idx="2"/>
          </p:cNvCxnSpPr>
          <p:nvPr/>
        </p:nvCxnSpPr>
        <p:spPr bwMode="auto">
          <a:xfrm rot="-5400000">
            <a:off x="908844" y="4420394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7" name="AutoShape 28"/>
          <p:cNvCxnSpPr>
            <a:cxnSpLocks noChangeShapeType="1"/>
            <a:stCxn id="72708" idx="0"/>
            <a:endCxn id="72713" idx="2"/>
          </p:cNvCxnSpPr>
          <p:nvPr/>
        </p:nvCxnSpPr>
        <p:spPr bwMode="auto">
          <a:xfrm rot="-5400000">
            <a:off x="1024731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8" name="AutoShape 29"/>
          <p:cNvCxnSpPr>
            <a:cxnSpLocks noChangeShapeType="1"/>
            <a:stCxn id="72714" idx="2"/>
            <a:endCxn id="72712" idx="0"/>
          </p:cNvCxnSpPr>
          <p:nvPr/>
        </p:nvCxnSpPr>
        <p:spPr bwMode="auto">
          <a:xfrm flipH="1">
            <a:off x="7478712" y="4157663"/>
            <a:ext cx="19050" cy="2619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9" name="AutoShape 30"/>
          <p:cNvCxnSpPr>
            <a:cxnSpLocks noChangeShapeType="1"/>
            <a:stCxn id="72711" idx="2"/>
            <a:endCxn id="72714" idx="0"/>
          </p:cNvCxnSpPr>
          <p:nvPr/>
        </p:nvCxnSpPr>
        <p:spPr bwMode="auto">
          <a:xfrm rot="5400000">
            <a:off x="7350918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0" name="AutoShape 31"/>
          <p:cNvCxnSpPr>
            <a:cxnSpLocks noChangeShapeType="1"/>
            <a:stCxn id="72710" idx="3"/>
            <a:endCxn id="72711" idx="0"/>
          </p:cNvCxnSpPr>
          <p:nvPr/>
        </p:nvCxnSpPr>
        <p:spPr bwMode="auto">
          <a:xfrm>
            <a:off x="6378575" y="1406525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721" name="AutoShape 32"/>
          <p:cNvCxnSpPr>
            <a:cxnSpLocks noChangeShapeType="1"/>
            <a:stCxn id="72709" idx="3"/>
            <a:endCxn id="72710" idx="1"/>
          </p:cNvCxnSpPr>
          <p:nvPr/>
        </p:nvCxnSpPr>
        <p:spPr bwMode="auto">
          <a:xfrm>
            <a:off x="4000500" y="1406525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33"/>
          <p:cNvCxnSpPr>
            <a:cxnSpLocks noChangeShapeType="1"/>
            <a:stCxn id="72713" idx="0"/>
            <a:endCxn id="72709" idx="1"/>
          </p:cNvCxnSpPr>
          <p:nvPr/>
        </p:nvCxnSpPr>
        <p:spPr bwMode="auto">
          <a:xfrm rot="-5400000">
            <a:off x="1339850" y="1238250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2723" name="Rectangle 35"/>
          <p:cNvSpPr>
            <a:spLocks noChangeArrowheads="1"/>
          </p:cNvSpPr>
          <p:nvPr/>
        </p:nvSpPr>
        <p:spPr bwMode="auto">
          <a:xfrm>
            <a:off x="2338387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Colour Image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24" name="Rectangle 36"/>
          <p:cNvSpPr>
            <a:spLocks noChangeArrowheads="1"/>
          </p:cNvSpPr>
          <p:nvPr/>
        </p:nvSpPr>
        <p:spPr bwMode="auto">
          <a:xfrm>
            <a:off x="4581525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Compression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Key Stages in DIP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72707" name="Rectangle 22"/>
          <p:cNvSpPr>
            <a:spLocks noChangeArrowheads="1"/>
          </p:cNvSpPr>
          <p:nvPr/>
        </p:nvSpPr>
        <p:spPr bwMode="auto">
          <a:xfrm>
            <a:off x="306387" y="1066800"/>
            <a:ext cx="8305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8" name="Rectangle 19"/>
          <p:cNvSpPr>
            <a:spLocks noChangeArrowheads="1"/>
          </p:cNvSpPr>
          <p:nvPr/>
        </p:nvSpPr>
        <p:spPr bwMode="auto">
          <a:xfrm>
            <a:off x="323850" y="3327400"/>
            <a:ext cx="1695450" cy="830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Acquisition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09" name="Rectangle 20"/>
          <p:cNvSpPr>
            <a:spLocks noChangeArrowheads="1"/>
          </p:cNvSpPr>
          <p:nvPr/>
        </p:nvSpPr>
        <p:spPr bwMode="auto">
          <a:xfrm>
            <a:off x="2305050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Restoration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0" name="Rectangle 21"/>
          <p:cNvSpPr>
            <a:spLocks noChangeArrowheads="1"/>
          </p:cNvSpPr>
          <p:nvPr/>
        </p:nvSpPr>
        <p:spPr bwMode="auto">
          <a:xfrm>
            <a:off x="4683125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Morphological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1" name="Rectangle 22"/>
          <p:cNvSpPr>
            <a:spLocks noChangeArrowheads="1"/>
          </p:cNvSpPr>
          <p:nvPr/>
        </p:nvSpPr>
        <p:spPr bwMode="auto">
          <a:xfrm>
            <a:off x="6650037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Segmentation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2" name="Rectangle 23"/>
          <p:cNvSpPr>
            <a:spLocks noChangeArrowheads="1"/>
          </p:cNvSpPr>
          <p:nvPr/>
        </p:nvSpPr>
        <p:spPr bwMode="auto">
          <a:xfrm>
            <a:off x="6630987" y="4419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cs typeface="Arial" charset="0"/>
              </a:rPr>
              <a:t>Object Recognition</a:t>
            </a: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72713" name="Rectangle 24"/>
          <p:cNvSpPr>
            <a:spLocks noChangeArrowheads="1"/>
          </p:cNvSpPr>
          <p:nvPr/>
        </p:nvSpPr>
        <p:spPr bwMode="auto">
          <a:xfrm>
            <a:off x="323850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Enhancement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4" name="Rectangle 25"/>
          <p:cNvSpPr>
            <a:spLocks noChangeArrowheads="1"/>
          </p:cNvSpPr>
          <p:nvPr/>
        </p:nvSpPr>
        <p:spPr bwMode="auto">
          <a:xfrm>
            <a:off x="6650037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600">
                <a:latin typeface="Arial" charset="0"/>
                <a:cs typeface="Arial" charset="0"/>
              </a:rPr>
              <a:t>Representation &amp; Description</a:t>
            </a:r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72715" name="Text Box 26"/>
          <p:cNvSpPr txBox="1">
            <a:spLocks noChangeArrowheads="1"/>
          </p:cNvSpPr>
          <p:nvPr/>
        </p:nvSpPr>
        <p:spPr bwMode="auto">
          <a:xfrm>
            <a:off x="228600" y="4683125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Problem Domain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72716" name="AutoShape 27"/>
          <p:cNvCxnSpPr>
            <a:cxnSpLocks noChangeShapeType="1"/>
            <a:stCxn id="72715" idx="0"/>
            <a:endCxn id="72708" idx="2"/>
          </p:cNvCxnSpPr>
          <p:nvPr/>
        </p:nvCxnSpPr>
        <p:spPr bwMode="auto">
          <a:xfrm rot="-5400000">
            <a:off x="908844" y="4420394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7" name="AutoShape 28"/>
          <p:cNvCxnSpPr>
            <a:cxnSpLocks noChangeShapeType="1"/>
            <a:stCxn id="72708" idx="0"/>
            <a:endCxn id="72713" idx="2"/>
          </p:cNvCxnSpPr>
          <p:nvPr/>
        </p:nvCxnSpPr>
        <p:spPr bwMode="auto">
          <a:xfrm rot="-5400000">
            <a:off x="1024731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8" name="AutoShape 29"/>
          <p:cNvCxnSpPr>
            <a:cxnSpLocks noChangeShapeType="1"/>
            <a:stCxn id="72714" idx="2"/>
            <a:endCxn id="72712" idx="0"/>
          </p:cNvCxnSpPr>
          <p:nvPr/>
        </p:nvCxnSpPr>
        <p:spPr bwMode="auto">
          <a:xfrm flipH="1">
            <a:off x="7478712" y="4157663"/>
            <a:ext cx="19050" cy="2619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9" name="AutoShape 30"/>
          <p:cNvCxnSpPr>
            <a:cxnSpLocks noChangeShapeType="1"/>
            <a:stCxn id="72711" idx="2"/>
            <a:endCxn id="72714" idx="0"/>
          </p:cNvCxnSpPr>
          <p:nvPr/>
        </p:nvCxnSpPr>
        <p:spPr bwMode="auto">
          <a:xfrm rot="5400000">
            <a:off x="7350918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0" name="AutoShape 31"/>
          <p:cNvCxnSpPr>
            <a:cxnSpLocks noChangeShapeType="1"/>
            <a:stCxn id="72710" idx="3"/>
            <a:endCxn id="72711" idx="0"/>
          </p:cNvCxnSpPr>
          <p:nvPr/>
        </p:nvCxnSpPr>
        <p:spPr bwMode="auto">
          <a:xfrm>
            <a:off x="6378575" y="1406525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721" name="AutoShape 32"/>
          <p:cNvCxnSpPr>
            <a:cxnSpLocks noChangeShapeType="1"/>
            <a:stCxn id="72709" idx="3"/>
            <a:endCxn id="72710" idx="1"/>
          </p:cNvCxnSpPr>
          <p:nvPr/>
        </p:nvCxnSpPr>
        <p:spPr bwMode="auto">
          <a:xfrm>
            <a:off x="4000500" y="1406525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33"/>
          <p:cNvCxnSpPr>
            <a:cxnSpLocks noChangeShapeType="1"/>
            <a:stCxn id="72713" idx="0"/>
            <a:endCxn id="72709" idx="1"/>
          </p:cNvCxnSpPr>
          <p:nvPr/>
        </p:nvCxnSpPr>
        <p:spPr bwMode="auto">
          <a:xfrm rot="-5400000">
            <a:off x="1339850" y="1238250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2723" name="Rectangle 35"/>
          <p:cNvSpPr>
            <a:spLocks noChangeArrowheads="1"/>
          </p:cNvSpPr>
          <p:nvPr/>
        </p:nvSpPr>
        <p:spPr bwMode="auto">
          <a:xfrm>
            <a:off x="2338387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Colour Image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24" name="Rectangle 36"/>
          <p:cNvSpPr>
            <a:spLocks noChangeArrowheads="1"/>
          </p:cNvSpPr>
          <p:nvPr/>
        </p:nvSpPr>
        <p:spPr bwMode="auto">
          <a:xfrm>
            <a:off x="4581525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Compression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2" name="Picture 19"/>
          <p:cNvPicPr>
            <a:picLocks noChangeAspect="1" noChangeArrowheads="1"/>
          </p:cNvPicPr>
          <p:nvPr/>
        </p:nvPicPr>
        <p:blipFill>
          <a:blip r:embed="rId3"/>
          <a:srcRect b="19398"/>
          <a:stretch>
            <a:fillRect/>
          </a:stretch>
        </p:blipFill>
        <p:spPr bwMode="auto">
          <a:xfrm>
            <a:off x="2286000" y="2286000"/>
            <a:ext cx="4043363" cy="227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Key Stages in DIP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72707" name="Rectangle 22"/>
          <p:cNvSpPr>
            <a:spLocks noChangeArrowheads="1"/>
          </p:cNvSpPr>
          <p:nvPr/>
        </p:nvSpPr>
        <p:spPr bwMode="auto">
          <a:xfrm>
            <a:off x="306387" y="1066800"/>
            <a:ext cx="8305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8" name="Rectangle 19"/>
          <p:cNvSpPr>
            <a:spLocks noChangeArrowheads="1"/>
          </p:cNvSpPr>
          <p:nvPr/>
        </p:nvSpPr>
        <p:spPr bwMode="auto">
          <a:xfrm>
            <a:off x="323850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Acquisition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09" name="Rectangle 20"/>
          <p:cNvSpPr>
            <a:spLocks noChangeArrowheads="1"/>
          </p:cNvSpPr>
          <p:nvPr/>
        </p:nvSpPr>
        <p:spPr bwMode="auto">
          <a:xfrm>
            <a:off x="2305050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Restoration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0" name="Rectangle 21"/>
          <p:cNvSpPr>
            <a:spLocks noChangeArrowheads="1"/>
          </p:cNvSpPr>
          <p:nvPr/>
        </p:nvSpPr>
        <p:spPr bwMode="auto">
          <a:xfrm>
            <a:off x="4683125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Morphological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1" name="Rectangle 22"/>
          <p:cNvSpPr>
            <a:spLocks noChangeArrowheads="1"/>
          </p:cNvSpPr>
          <p:nvPr/>
        </p:nvSpPr>
        <p:spPr bwMode="auto">
          <a:xfrm>
            <a:off x="6650037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Segmentation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2" name="Rectangle 23"/>
          <p:cNvSpPr>
            <a:spLocks noChangeArrowheads="1"/>
          </p:cNvSpPr>
          <p:nvPr/>
        </p:nvSpPr>
        <p:spPr bwMode="auto">
          <a:xfrm>
            <a:off x="6630987" y="4419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cs typeface="Arial" charset="0"/>
              </a:rPr>
              <a:t>Object Recognition</a:t>
            </a: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72713" name="Rectangle 24"/>
          <p:cNvSpPr>
            <a:spLocks noChangeArrowheads="1"/>
          </p:cNvSpPr>
          <p:nvPr/>
        </p:nvSpPr>
        <p:spPr bwMode="auto">
          <a:xfrm>
            <a:off x="323850" y="2203450"/>
            <a:ext cx="1695450" cy="830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 dirty="0">
                <a:latin typeface="Arial" charset="0"/>
                <a:ea typeface="ＭＳ Ｐゴシック" pitchFamily="34" charset="-128"/>
              </a:rPr>
              <a:t>Image Enhancement</a:t>
            </a:r>
            <a:endParaRPr lang="en-US" sz="18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4" name="Rectangle 25"/>
          <p:cNvSpPr>
            <a:spLocks noChangeArrowheads="1"/>
          </p:cNvSpPr>
          <p:nvPr/>
        </p:nvSpPr>
        <p:spPr bwMode="auto">
          <a:xfrm>
            <a:off x="6650037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600">
                <a:latin typeface="Arial" charset="0"/>
                <a:cs typeface="Arial" charset="0"/>
              </a:rPr>
              <a:t>Representation &amp; Description</a:t>
            </a:r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72715" name="Text Box 26"/>
          <p:cNvSpPr txBox="1">
            <a:spLocks noChangeArrowheads="1"/>
          </p:cNvSpPr>
          <p:nvPr/>
        </p:nvSpPr>
        <p:spPr bwMode="auto">
          <a:xfrm>
            <a:off x="228600" y="4683125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Problem Domain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72716" name="AutoShape 27"/>
          <p:cNvCxnSpPr>
            <a:cxnSpLocks noChangeShapeType="1"/>
            <a:stCxn id="72715" idx="0"/>
            <a:endCxn id="72708" idx="2"/>
          </p:cNvCxnSpPr>
          <p:nvPr/>
        </p:nvCxnSpPr>
        <p:spPr bwMode="auto">
          <a:xfrm rot="-5400000">
            <a:off x="908844" y="4420394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7" name="AutoShape 28"/>
          <p:cNvCxnSpPr>
            <a:cxnSpLocks noChangeShapeType="1"/>
            <a:stCxn id="72708" idx="0"/>
            <a:endCxn id="72713" idx="2"/>
          </p:cNvCxnSpPr>
          <p:nvPr/>
        </p:nvCxnSpPr>
        <p:spPr bwMode="auto">
          <a:xfrm rot="-5400000">
            <a:off x="1024731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8" name="AutoShape 29"/>
          <p:cNvCxnSpPr>
            <a:cxnSpLocks noChangeShapeType="1"/>
            <a:stCxn id="72714" idx="2"/>
            <a:endCxn id="72712" idx="0"/>
          </p:cNvCxnSpPr>
          <p:nvPr/>
        </p:nvCxnSpPr>
        <p:spPr bwMode="auto">
          <a:xfrm flipH="1">
            <a:off x="7478712" y="4157663"/>
            <a:ext cx="19050" cy="2619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9" name="AutoShape 30"/>
          <p:cNvCxnSpPr>
            <a:cxnSpLocks noChangeShapeType="1"/>
            <a:stCxn id="72711" idx="2"/>
            <a:endCxn id="72714" idx="0"/>
          </p:cNvCxnSpPr>
          <p:nvPr/>
        </p:nvCxnSpPr>
        <p:spPr bwMode="auto">
          <a:xfrm rot="5400000">
            <a:off x="7350918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0" name="AutoShape 31"/>
          <p:cNvCxnSpPr>
            <a:cxnSpLocks noChangeShapeType="1"/>
            <a:stCxn id="72710" idx="3"/>
            <a:endCxn id="72711" idx="0"/>
          </p:cNvCxnSpPr>
          <p:nvPr/>
        </p:nvCxnSpPr>
        <p:spPr bwMode="auto">
          <a:xfrm>
            <a:off x="6378575" y="1406525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721" name="AutoShape 32"/>
          <p:cNvCxnSpPr>
            <a:cxnSpLocks noChangeShapeType="1"/>
            <a:stCxn id="72709" idx="3"/>
            <a:endCxn id="72710" idx="1"/>
          </p:cNvCxnSpPr>
          <p:nvPr/>
        </p:nvCxnSpPr>
        <p:spPr bwMode="auto">
          <a:xfrm>
            <a:off x="4000500" y="1406525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33"/>
          <p:cNvCxnSpPr>
            <a:cxnSpLocks noChangeShapeType="1"/>
            <a:stCxn id="72713" idx="0"/>
            <a:endCxn id="72709" idx="1"/>
          </p:cNvCxnSpPr>
          <p:nvPr/>
        </p:nvCxnSpPr>
        <p:spPr bwMode="auto">
          <a:xfrm rot="-5400000">
            <a:off x="1339850" y="1238250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2723" name="Rectangle 35"/>
          <p:cNvSpPr>
            <a:spLocks noChangeArrowheads="1"/>
          </p:cNvSpPr>
          <p:nvPr/>
        </p:nvSpPr>
        <p:spPr bwMode="auto">
          <a:xfrm>
            <a:off x="2338387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Colour Image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24" name="Rectangle 36"/>
          <p:cNvSpPr>
            <a:spLocks noChangeArrowheads="1"/>
          </p:cNvSpPr>
          <p:nvPr/>
        </p:nvSpPr>
        <p:spPr bwMode="auto">
          <a:xfrm>
            <a:off x="4581525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Compression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2" name="AutoShape 28"/>
          <p:cNvSpPr>
            <a:spLocks noChangeArrowheads="1"/>
          </p:cNvSpPr>
          <p:nvPr/>
        </p:nvSpPr>
        <p:spPr bwMode="auto">
          <a:xfrm>
            <a:off x="4111625" y="3033713"/>
            <a:ext cx="400050" cy="41433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sz="18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3" name="Picture 24"/>
          <p:cNvPicPr>
            <a:picLocks noChangeAspect="1" noChangeArrowheads="1"/>
          </p:cNvPicPr>
          <p:nvPr/>
        </p:nvPicPr>
        <p:blipFill>
          <a:blip r:embed="rId3"/>
          <a:srcRect l="40881" t="1314" r="19798" b="50453"/>
          <a:stretch>
            <a:fillRect/>
          </a:stretch>
        </p:blipFill>
        <p:spPr bwMode="auto">
          <a:xfrm>
            <a:off x="2136775" y="2286000"/>
            <a:ext cx="2001838" cy="197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" name="Picture 27"/>
          <p:cNvPicPr>
            <a:picLocks noChangeAspect="1" noChangeArrowheads="1"/>
          </p:cNvPicPr>
          <p:nvPr/>
        </p:nvPicPr>
        <p:blipFill>
          <a:blip r:embed="rId3"/>
          <a:srcRect l="1335" t="50766" r="59975"/>
          <a:stretch>
            <a:fillRect/>
          </a:stretch>
        </p:blipFill>
        <p:spPr bwMode="auto">
          <a:xfrm>
            <a:off x="4508500" y="2314575"/>
            <a:ext cx="1968500" cy="2017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Key Stages in DIP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72707" name="Rectangle 22"/>
          <p:cNvSpPr>
            <a:spLocks noChangeArrowheads="1"/>
          </p:cNvSpPr>
          <p:nvPr/>
        </p:nvSpPr>
        <p:spPr bwMode="auto">
          <a:xfrm>
            <a:off x="306387" y="1066800"/>
            <a:ext cx="8305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8" name="Rectangle 19"/>
          <p:cNvSpPr>
            <a:spLocks noChangeArrowheads="1"/>
          </p:cNvSpPr>
          <p:nvPr/>
        </p:nvSpPr>
        <p:spPr bwMode="auto">
          <a:xfrm>
            <a:off x="323850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Acquisition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09" name="Rectangle 20"/>
          <p:cNvSpPr>
            <a:spLocks noChangeArrowheads="1"/>
          </p:cNvSpPr>
          <p:nvPr/>
        </p:nvSpPr>
        <p:spPr bwMode="auto">
          <a:xfrm>
            <a:off x="2305050" y="990600"/>
            <a:ext cx="1695450" cy="830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Restoration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0" name="Rectangle 21"/>
          <p:cNvSpPr>
            <a:spLocks noChangeArrowheads="1"/>
          </p:cNvSpPr>
          <p:nvPr/>
        </p:nvSpPr>
        <p:spPr bwMode="auto">
          <a:xfrm>
            <a:off x="4683125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Morphological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1" name="Rectangle 22"/>
          <p:cNvSpPr>
            <a:spLocks noChangeArrowheads="1"/>
          </p:cNvSpPr>
          <p:nvPr/>
        </p:nvSpPr>
        <p:spPr bwMode="auto">
          <a:xfrm>
            <a:off x="6650037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Segmentation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2" name="Rectangle 23"/>
          <p:cNvSpPr>
            <a:spLocks noChangeArrowheads="1"/>
          </p:cNvSpPr>
          <p:nvPr/>
        </p:nvSpPr>
        <p:spPr bwMode="auto">
          <a:xfrm>
            <a:off x="6630987" y="4419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cs typeface="Arial" charset="0"/>
              </a:rPr>
              <a:t>Object Recognition</a:t>
            </a: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72713" name="Rectangle 24"/>
          <p:cNvSpPr>
            <a:spLocks noChangeArrowheads="1"/>
          </p:cNvSpPr>
          <p:nvPr/>
        </p:nvSpPr>
        <p:spPr bwMode="auto">
          <a:xfrm>
            <a:off x="323850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Enhancement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4" name="Rectangle 25"/>
          <p:cNvSpPr>
            <a:spLocks noChangeArrowheads="1"/>
          </p:cNvSpPr>
          <p:nvPr/>
        </p:nvSpPr>
        <p:spPr bwMode="auto">
          <a:xfrm>
            <a:off x="6650037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600">
                <a:latin typeface="Arial" charset="0"/>
                <a:cs typeface="Arial" charset="0"/>
              </a:rPr>
              <a:t>Representation &amp; Description</a:t>
            </a:r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72715" name="Text Box 26"/>
          <p:cNvSpPr txBox="1">
            <a:spLocks noChangeArrowheads="1"/>
          </p:cNvSpPr>
          <p:nvPr/>
        </p:nvSpPr>
        <p:spPr bwMode="auto">
          <a:xfrm>
            <a:off x="228600" y="4683125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Problem Domain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72716" name="AutoShape 27"/>
          <p:cNvCxnSpPr>
            <a:cxnSpLocks noChangeShapeType="1"/>
            <a:stCxn id="72715" idx="0"/>
            <a:endCxn id="72708" idx="2"/>
          </p:cNvCxnSpPr>
          <p:nvPr/>
        </p:nvCxnSpPr>
        <p:spPr bwMode="auto">
          <a:xfrm rot="-5400000">
            <a:off x="908844" y="4420394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7" name="AutoShape 28"/>
          <p:cNvCxnSpPr>
            <a:cxnSpLocks noChangeShapeType="1"/>
            <a:stCxn id="72708" idx="0"/>
            <a:endCxn id="72713" idx="2"/>
          </p:cNvCxnSpPr>
          <p:nvPr/>
        </p:nvCxnSpPr>
        <p:spPr bwMode="auto">
          <a:xfrm rot="-5400000">
            <a:off x="1024731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8" name="AutoShape 29"/>
          <p:cNvCxnSpPr>
            <a:cxnSpLocks noChangeShapeType="1"/>
            <a:stCxn id="72714" idx="2"/>
            <a:endCxn id="72712" idx="0"/>
          </p:cNvCxnSpPr>
          <p:nvPr/>
        </p:nvCxnSpPr>
        <p:spPr bwMode="auto">
          <a:xfrm flipH="1">
            <a:off x="7478712" y="4157663"/>
            <a:ext cx="19050" cy="2619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9" name="AutoShape 30"/>
          <p:cNvCxnSpPr>
            <a:cxnSpLocks noChangeShapeType="1"/>
            <a:stCxn id="72711" idx="2"/>
            <a:endCxn id="72714" idx="0"/>
          </p:cNvCxnSpPr>
          <p:nvPr/>
        </p:nvCxnSpPr>
        <p:spPr bwMode="auto">
          <a:xfrm rot="5400000">
            <a:off x="7350918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0" name="AutoShape 31"/>
          <p:cNvCxnSpPr>
            <a:cxnSpLocks noChangeShapeType="1"/>
            <a:stCxn id="72710" idx="3"/>
            <a:endCxn id="72711" idx="0"/>
          </p:cNvCxnSpPr>
          <p:nvPr/>
        </p:nvCxnSpPr>
        <p:spPr bwMode="auto">
          <a:xfrm>
            <a:off x="6378575" y="1406525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721" name="AutoShape 32"/>
          <p:cNvCxnSpPr>
            <a:cxnSpLocks noChangeShapeType="1"/>
            <a:stCxn id="72709" idx="3"/>
            <a:endCxn id="72710" idx="1"/>
          </p:cNvCxnSpPr>
          <p:nvPr/>
        </p:nvCxnSpPr>
        <p:spPr bwMode="auto">
          <a:xfrm>
            <a:off x="4000500" y="1406525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33"/>
          <p:cNvCxnSpPr>
            <a:cxnSpLocks noChangeShapeType="1"/>
            <a:stCxn id="72713" idx="0"/>
            <a:endCxn id="72709" idx="1"/>
          </p:cNvCxnSpPr>
          <p:nvPr/>
        </p:nvCxnSpPr>
        <p:spPr bwMode="auto">
          <a:xfrm rot="-5400000">
            <a:off x="1339850" y="1238250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2723" name="Rectangle 35"/>
          <p:cNvSpPr>
            <a:spLocks noChangeArrowheads="1"/>
          </p:cNvSpPr>
          <p:nvPr/>
        </p:nvSpPr>
        <p:spPr bwMode="auto">
          <a:xfrm>
            <a:off x="2338387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Colour Image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24" name="Rectangle 36"/>
          <p:cNvSpPr>
            <a:spLocks noChangeArrowheads="1"/>
          </p:cNvSpPr>
          <p:nvPr/>
        </p:nvSpPr>
        <p:spPr bwMode="auto">
          <a:xfrm>
            <a:off x="4581525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Compression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2" name="Picture 24"/>
          <p:cNvPicPr>
            <a:picLocks noChangeAspect="1" noChangeArrowheads="1"/>
          </p:cNvPicPr>
          <p:nvPr/>
        </p:nvPicPr>
        <p:blipFill>
          <a:blip r:embed="rId3"/>
          <a:srcRect l="39732" t="50377" r="21088"/>
          <a:stretch>
            <a:fillRect/>
          </a:stretch>
        </p:blipFill>
        <p:spPr bwMode="auto">
          <a:xfrm>
            <a:off x="4090987" y="3148013"/>
            <a:ext cx="2427288" cy="1849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" name="Picture 23"/>
          <p:cNvPicPr>
            <a:picLocks noChangeAspect="1" noChangeArrowheads="1"/>
          </p:cNvPicPr>
          <p:nvPr/>
        </p:nvPicPr>
        <p:blipFill>
          <a:blip r:embed="rId3"/>
          <a:srcRect r="60266" b="50418"/>
          <a:stretch>
            <a:fillRect/>
          </a:stretch>
        </p:blipFill>
        <p:spPr bwMode="auto">
          <a:xfrm>
            <a:off x="2133600" y="2057400"/>
            <a:ext cx="2462212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Key Stages in DIP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72707" name="Rectangle 22"/>
          <p:cNvSpPr>
            <a:spLocks noChangeArrowheads="1"/>
          </p:cNvSpPr>
          <p:nvPr/>
        </p:nvSpPr>
        <p:spPr bwMode="auto">
          <a:xfrm>
            <a:off x="306387" y="1066800"/>
            <a:ext cx="8305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8" name="Rectangle 19"/>
          <p:cNvSpPr>
            <a:spLocks noChangeArrowheads="1"/>
          </p:cNvSpPr>
          <p:nvPr/>
        </p:nvSpPr>
        <p:spPr bwMode="auto">
          <a:xfrm>
            <a:off x="323850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Acquisition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09" name="Rectangle 20"/>
          <p:cNvSpPr>
            <a:spLocks noChangeArrowheads="1"/>
          </p:cNvSpPr>
          <p:nvPr/>
        </p:nvSpPr>
        <p:spPr bwMode="auto">
          <a:xfrm>
            <a:off x="2305050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Restoration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0" name="Rectangle 21"/>
          <p:cNvSpPr>
            <a:spLocks noChangeArrowheads="1"/>
          </p:cNvSpPr>
          <p:nvPr/>
        </p:nvSpPr>
        <p:spPr bwMode="auto">
          <a:xfrm>
            <a:off x="4683125" y="990600"/>
            <a:ext cx="1695450" cy="830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 dirty="0">
                <a:latin typeface="Arial" charset="0"/>
                <a:ea typeface="ＭＳ Ｐゴシック" pitchFamily="34" charset="-128"/>
              </a:rPr>
              <a:t>Morphological Processing</a:t>
            </a:r>
            <a:endParaRPr lang="en-US" sz="18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1" name="Rectangle 22"/>
          <p:cNvSpPr>
            <a:spLocks noChangeArrowheads="1"/>
          </p:cNvSpPr>
          <p:nvPr/>
        </p:nvSpPr>
        <p:spPr bwMode="auto">
          <a:xfrm>
            <a:off x="6650037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Segmentation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2" name="Rectangle 23"/>
          <p:cNvSpPr>
            <a:spLocks noChangeArrowheads="1"/>
          </p:cNvSpPr>
          <p:nvPr/>
        </p:nvSpPr>
        <p:spPr bwMode="auto">
          <a:xfrm>
            <a:off x="6630987" y="4419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cs typeface="Arial" charset="0"/>
              </a:rPr>
              <a:t>Object Recognition</a:t>
            </a: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72713" name="Rectangle 24"/>
          <p:cNvSpPr>
            <a:spLocks noChangeArrowheads="1"/>
          </p:cNvSpPr>
          <p:nvPr/>
        </p:nvSpPr>
        <p:spPr bwMode="auto">
          <a:xfrm>
            <a:off x="323850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Enhancement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4" name="Rectangle 25"/>
          <p:cNvSpPr>
            <a:spLocks noChangeArrowheads="1"/>
          </p:cNvSpPr>
          <p:nvPr/>
        </p:nvSpPr>
        <p:spPr bwMode="auto">
          <a:xfrm>
            <a:off x="6650037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600">
                <a:latin typeface="Arial" charset="0"/>
                <a:cs typeface="Arial" charset="0"/>
              </a:rPr>
              <a:t>Representation &amp; Description</a:t>
            </a:r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72715" name="Text Box 26"/>
          <p:cNvSpPr txBox="1">
            <a:spLocks noChangeArrowheads="1"/>
          </p:cNvSpPr>
          <p:nvPr/>
        </p:nvSpPr>
        <p:spPr bwMode="auto">
          <a:xfrm>
            <a:off x="228600" y="4683125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Problem Domain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72716" name="AutoShape 27"/>
          <p:cNvCxnSpPr>
            <a:cxnSpLocks noChangeShapeType="1"/>
            <a:stCxn id="72715" idx="0"/>
            <a:endCxn id="72708" idx="2"/>
          </p:cNvCxnSpPr>
          <p:nvPr/>
        </p:nvCxnSpPr>
        <p:spPr bwMode="auto">
          <a:xfrm rot="-5400000">
            <a:off x="908844" y="4420394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7" name="AutoShape 28"/>
          <p:cNvCxnSpPr>
            <a:cxnSpLocks noChangeShapeType="1"/>
            <a:stCxn id="72708" idx="0"/>
            <a:endCxn id="72713" idx="2"/>
          </p:cNvCxnSpPr>
          <p:nvPr/>
        </p:nvCxnSpPr>
        <p:spPr bwMode="auto">
          <a:xfrm rot="-5400000">
            <a:off x="1024731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8" name="AutoShape 29"/>
          <p:cNvCxnSpPr>
            <a:cxnSpLocks noChangeShapeType="1"/>
            <a:stCxn id="72714" idx="2"/>
            <a:endCxn id="72712" idx="0"/>
          </p:cNvCxnSpPr>
          <p:nvPr/>
        </p:nvCxnSpPr>
        <p:spPr bwMode="auto">
          <a:xfrm flipH="1">
            <a:off x="7478712" y="4157663"/>
            <a:ext cx="19050" cy="2619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9" name="AutoShape 30"/>
          <p:cNvCxnSpPr>
            <a:cxnSpLocks noChangeShapeType="1"/>
            <a:stCxn id="72711" idx="2"/>
            <a:endCxn id="72714" idx="0"/>
          </p:cNvCxnSpPr>
          <p:nvPr/>
        </p:nvCxnSpPr>
        <p:spPr bwMode="auto">
          <a:xfrm rot="5400000">
            <a:off x="7350918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0" name="AutoShape 31"/>
          <p:cNvCxnSpPr>
            <a:cxnSpLocks noChangeShapeType="1"/>
            <a:stCxn id="72710" idx="3"/>
            <a:endCxn id="72711" idx="0"/>
          </p:cNvCxnSpPr>
          <p:nvPr/>
        </p:nvCxnSpPr>
        <p:spPr bwMode="auto">
          <a:xfrm>
            <a:off x="6378575" y="1406525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721" name="AutoShape 32"/>
          <p:cNvCxnSpPr>
            <a:cxnSpLocks noChangeShapeType="1"/>
            <a:stCxn id="72709" idx="3"/>
            <a:endCxn id="72710" idx="1"/>
          </p:cNvCxnSpPr>
          <p:nvPr/>
        </p:nvCxnSpPr>
        <p:spPr bwMode="auto">
          <a:xfrm>
            <a:off x="4000500" y="1406525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33"/>
          <p:cNvCxnSpPr>
            <a:cxnSpLocks noChangeShapeType="1"/>
            <a:stCxn id="72713" idx="0"/>
            <a:endCxn id="72709" idx="1"/>
          </p:cNvCxnSpPr>
          <p:nvPr/>
        </p:nvCxnSpPr>
        <p:spPr bwMode="auto">
          <a:xfrm rot="-5400000">
            <a:off x="1339850" y="1238250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2723" name="Rectangle 35"/>
          <p:cNvSpPr>
            <a:spLocks noChangeArrowheads="1"/>
          </p:cNvSpPr>
          <p:nvPr/>
        </p:nvSpPr>
        <p:spPr bwMode="auto">
          <a:xfrm>
            <a:off x="2338387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Colour Image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24" name="Rectangle 36"/>
          <p:cNvSpPr>
            <a:spLocks noChangeArrowheads="1"/>
          </p:cNvSpPr>
          <p:nvPr/>
        </p:nvSpPr>
        <p:spPr bwMode="auto">
          <a:xfrm>
            <a:off x="4581525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Compression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3"/>
          <a:srcRect r="19370"/>
          <a:stretch>
            <a:fillRect/>
          </a:stretch>
        </p:blipFill>
        <p:spPr bwMode="auto">
          <a:xfrm>
            <a:off x="2514600" y="1865312"/>
            <a:ext cx="3460750" cy="316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Key Stages in DIP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72707" name="Rectangle 22"/>
          <p:cNvSpPr>
            <a:spLocks noChangeArrowheads="1"/>
          </p:cNvSpPr>
          <p:nvPr/>
        </p:nvSpPr>
        <p:spPr bwMode="auto">
          <a:xfrm>
            <a:off x="306387" y="1066800"/>
            <a:ext cx="8305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8" name="Rectangle 19"/>
          <p:cNvSpPr>
            <a:spLocks noChangeArrowheads="1"/>
          </p:cNvSpPr>
          <p:nvPr/>
        </p:nvSpPr>
        <p:spPr bwMode="auto">
          <a:xfrm>
            <a:off x="323850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Acquisition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09" name="Rectangle 20"/>
          <p:cNvSpPr>
            <a:spLocks noChangeArrowheads="1"/>
          </p:cNvSpPr>
          <p:nvPr/>
        </p:nvSpPr>
        <p:spPr bwMode="auto">
          <a:xfrm>
            <a:off x="2305050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Restoration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0" name="Rectangle 21"/>
          <p:cNvSpPr>
            <a:spLocks noChangeArrowheads="1"/>
          </p:cNvSpPr>
          <p:nvPr/>
        </p:nvSpPr>
        <p:spPr bwMode="auto">
          <a:xfrm>
            <a:off x="4683125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Morphological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1" name="Rectangle 22"/>
          <p:cNvSpPr>
            <a:spLocks noChangeArrowheads="1"/>
          </p:cNvSpPr>
          <p:nvPr/>
        </p:nvSpPr>
        <p:spPr bwMode="auto">
          <a:xfrm>
            <a:off x="6650037" y="2203450"/>
            <a:ext cx="1695450" cy="830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 dirty="0">
                <a:latin typeface="Arial" charset="0"/>
                <a:ea typeface="ＭＳ Ｐゴシック" pitchFamily="34" charset="-128"/>
              </a:rPr>
              <a:t>Segmentation</a:t>
            </a:r>
            <a:endParaRPr lang="en-US" sz="1800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2" name="Rectangle 23"/>
          <p:cNvSpPr>
            <a:spLocks noChangeArrowheads="1"/>
          </p:cNvSpPr>
          <p:nvPr/>
        </p:nvSpPr>
        <p:spPr bwMode="auto">
          <a:xfrm>
            <a:off x="6630987" y="4419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cs typeface="Arial" charset="0"/>
              </a:rPr>
              <a:t>Object Recognition</a:t>
            </a: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72713" name="Rectangle 24"/>
          <p:cNvSpPr>
            <a:spLocks noChangeArrowheads="1"/>
          </p:cNvSpPr>
          <p:nvPr/>
        </p:nvSpPr>
        <p:spPr bwMode="auto">
          <a:xfrm>
            <a:off x="323850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Enhancement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4" name="Rectangle 25"/>
          <p:cNvSpPr>
            <a:spLocks noChangeArrowheads="1"/>
          </p:cNvSpPr>
          <p:nvPr/>
        </p:nvSpPr>
        <p:spPr bwMode="auto">
          <a:xfrm>
            <a:off x="6650037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600">
                <a:latin typeface="Arial" charset="0"/>
                <a:cs typeface="Arial" charset="0"/>
              </a:rPr>
              <a:t>Representation &amp; Description</a:t>
            </a:r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72715" name="Text Box 26"/>
          <p:cNvSpPr txBox="1">
            <a:spLocks noChangeArrowheads="1"/>
          </p:cNvSpPr>
          <p:nvPr/>
        </p:nvSpPr>
        <p:spPr bwMode="auto">
          <a:xfrm>
            <a:off x="228600" y="4683125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Problem Domain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72716" name="AutoShape 27"/>
          <p:cNvCxnSpPr>
            <a:cxnSpLocks noChangeShapeType="1"/>
            <a:stCxn id="72715" idx="0"/>
            <a:endCxn id="72708" idx="2"/>
          </p:cNvCxnSpPr>
          <p:nvPr/>
        </p:nvCxnSpPr>
        <p:spPr bwMode="auto">
          <a:xfrm rot="-5400000">
            <a:off x="908844" y="4420394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7" name="AutoShape 28"/>
          <p:cNvCxnSpPr>
            <a:cxnSpLocks noChangeShapeType="1"/>
            <a:stCxn id="72708" idx="0"/>
            <a:endCxn id="72713" idx="2"/>
          </p:cNvCxnSpPr>
          <p:nvPr/>
        </p:nvCxnSpPr>
        <p:spPr bwMode="auto">
          <a:xfrm rot="-5400000">
            <a:off x="1024731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8" name="AutoShape 29"/>
          <p:cNvCxnSpPr>
            <a:cxnSpLocks noChangeShapeType="1"/>
            <a:stCxn id="72714" idx="2"/>
            <a:endCxn id="72712" idx="0"/>
          </p:cNvCxnSpPr>
          <p:nvPr/>
        </p:nvCxnSpPr>
        <p:spPr bwMode="auto">
          <a:xfrm flipH="1">
            <a:off x="7478712" y="4157663"/>
            <a:ext cx="19050" cy="2619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9" name="AutoShape 30"/>
          <p:cNvCxnSpPr>
            <a:cxnSpLocks noChangeShapeType="1"/>
            <a:stCxn id="72711" idx="2"/>
            <a:endCxn id="72714" idx="0"/>
          </p:cNvCxnSpPr>
          <p:nvPr/>
        </p:nvCxnSpPr>
        <p:spPr bwMode="auto">
          <a:xfrm rot="5400000">
            <a:off x="7350918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0" name="AutoShape 31"/>
          <p:cNvCxnSpPr>
            <a:cxnSpLocks noChangeShapeType="1"/>
            <a:stCxn id="72710" idx="3"/>
            <a:endCxn id="72711" idx="0"/>
          </p:cNvCxnSpPr>
          <p:nvPr/>
        </p:nvCxnSpPr>
        <p:spPr bwMode="auto">
          <a:xfrm>
            <a:off x="6378575" y="1406525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721" name="AutoShape 32"/>
          <p:cNvCxnSpPr>
            <a:cxnSpLocks noChangeShapeType="1"/>
            <a:stCxn id="72709" idx="3"/>
            <a:endCxn id="72710" idx="1"/>
          </p:cNvCxnSpPr>
          <p:nvPr/>
        </p:nvCxnSpPr>
        <p:spPr bwMode="auto">
          <a:xfrm>
            <a:off x="4000500" y="1406525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33"/>
          <p:cNvCxnSpPr>
            <a:cxnSpLocks noChangeShapeType="1"/>
            <a:stCxn id="72713" idx="0"/>
            <a:endCxn id="72709" idx="1"/>
          </p:cNvCxnSpPr>
          <p:nvPr/>
        </p:nvCxnSpPr>
        <p:spPr bwMode="auto">
          <a:xfrm rot="-5400000">
            <a:off x="1339850" y="1238250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2723" name="Rectangle 35"/>
          <p:cNvSpPr>
            <a:spLocks noChangeArrowheads="1"/>
          </p:cNvSpPr>
          <p:nvPr/>
        </p:nvSpPr>
        <p:spPr bwMode="auto">
          <a:xfrm>
            <a:off x="2338387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Colour Image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24" name="Rectangle 36"/>
          <p:cNvSpPr>
            <a:spLocks noChangeArrowheads="1"/>
          </p:cNvSpPr>
          <p:nvPr/>
        </p:nvSpPr>
        <p:spPr bwMode="auto">
          <a:xfrm>
            <a:off x="4581525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Compression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r="21220"/>
          <a:stretch>
            <a:fillRect/>
          </a:stretch>
        </p:blipFill>
        <p:spPr bwMode="auto">
          <a:xfrm>
            <a:off x="2590800" y="1905000"/>
            <a:ext cx="3349625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Key Stages in DIP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72707" name="Rectangle 22"/>
          <p:cNvSpPr>
            <a:spLocks noChangeArrowheads="1"/>
          </p:cNvSpPr>
          <p:nvPr/>
        </p:nvSpPr>
        <p:spPr bwMode="auto">
          <a:xfrm>
            <a:off x="306387" y="1066800"/>
            <a:ext cx="8305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8" name="Rectangle 19"/>
          <p:cNvSpPr>
            <a:spLocks noChangeArrowheads="1"/>
          </p:cNvSpPr>
          <p:nvPr/>
        </p:nvSpPr>
        <p:spPr bwMode="auto">
          <a:xfrm>
            <a:off x="323850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Acquisition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09" name="Rectangle 20"/>
          <p:cNvSpPr>
            <a:spLocks noChangeArrowheads="1"/>
          </p:cNvSpPr>
          <p:nvPr/>
        </p:nvSpPr>
        <p:spPr bwMode="auto">
          <a:xfrm>
            <a:off x="2305050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Restoration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0" name="Rectangle 21"/>
          <p:cNvSpPr>
            <a:spLocks noChangeArrowheads="1"/>
          </p:cNvSpPr>
          <p:nvPr/>
        </p:nvSpPr>
        <p:spPr bwMode="auto">
          <a:xfrm>
            <a:off x="4683125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Morphological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1" name="Rectangle 22"/>
          <p:cNvSpPr>
            <a:spLocks noChangeArrowheads="1"/>
          </p:cNvSpPr>
          <p:nvPr/>
        </p:nvSpPr>
        <p:spPr bwMode="auto">
          <a:xfrm>
            <a:off x="6650037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Segmentation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2" name="Rectangle 23"/>
          <p:cNvSpPr>
            <a:spLocks noChangeArrowheads="1"/>
          </p:cNvSpPr>
          <p:nvPr/>
        </p:nvSpPr>
        <p:spPr bwMode="auto">
          <a:xfrm>
            <a:off x="6630987" y="4419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cs typeface="Arial" charset="0"/>
              </a:rPr>
              <a:t>Object Recognition</a:t>
            </a: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72713" name="Rectangle 24"/>
          <p:cNvSpPr>
            <a:spLocks noChangeArrowheads="1"/>
          </p:cNvSpPr>
          <p:nvPr/>
        </p:nvSpPr>
        <p:spPr bwMode="auto">
          <a:xfrm>
            <a:off x="323850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Enhancement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4" name="Rectangle 25"/>
          <p:cNvSpPr>
            <a:spLocks noChangeArrowheads="1"/>
          </p:cNvSpPr>
          <p:nvPr/>
        </p:nvSpPr>
        <p:spPr bwMode="auto">
          <a:xfrm>
            <a:off x="6650037" y="3327400"/>
            <a:ext cx="1695450" cy="830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600">
                <a:latin typeface="Arial" charset="0"/>
                <a:cs typeface="Arial" charset="0"/>
              </a:rPr>
              <a:t>Representation &amp; Description</a:t>
            </a:r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72715" name="Text Box 26"/>
          <p:cNvSpPr txBox="1">
            <a:spLocks noChangeArrowheads="1"/>
          </p:cNvSpPr>
          <p:nvPr/>
        </p:nvSpPr>
        <p:spPr bwMode="auto">
          <a:xfrm>
            <a:off x="228600" y="4683125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Problem Domain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72716" name="AutoShape 27"/>
          <p:cNvCxnSpPr>
            <a:cxnSpLocks noChangeShapeType="1"/>
            <a:stCxn id="72715" idx="0"/>
            <a:endCxn id="72708" idx="2"/>
          </p:cNvCxnSpPr>
          <p:nvPr/>
        </p:nvCxnSpPr>
        <p:spPr bwMode="auto">
          <a:xfrm rot="-5400000">
            <a:off x="908844" y="4420394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7" name="AutoShape 28"/>
          <p:cNvCxnSpPr>
            <a:cxnSpLocks noChangeShapeType="1"/>
            <a:stCxn id="72708" idx="0"/>
            <a:endCxn id="72713" idx="2"/>
          </p:cNvCxnSpPr>
          <p:nvPr/>
        </p:nvCxnSpPr>
        <p:spPr bwMode="auto">
          <a:xfrm rot="-5400000">
            <a:off x="1024731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8" name="AutoShape 29"/>
          <p:cNvCxnSpPr>
            <a:cxnSpLocks noChangeShapeType="1"/>
            <a:stCxn id="72714" idx="2"/>
            <a:endCxn id="72712" idx="0"/>
          </p:cNvCxnSpPr>
          <p:nvPr/>
        </p:nvCxnSpPr>
        <p:spPr bwMode="auto">
          <a:xfrm flipH="1">
            <a:off x="7478712" y="4157663"/>
            <a:ext cx="19050" cy="2619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9" name="AutoShape 30"/>
          <p:cNvCxnSpPr>
            <a:cxnSpLocks noChangeShapeType="1"/>
            <a:stCxn id="72711" idx="2"/>
            <a:endCxn id="72714" idx="0"/>
          </p:cNvCxnSpPr>
          <p:nvPr/>
        </p:nvCxnSpPr>
        <p:spPr bwMode="auto">
          <a:xfrm rot="5400000">
            <a:off x="7350918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0" name="AutoShape 31"/>
          <p:cNvCxnSpPr>
            <a:cxnSpLocks noChangeShapeType="1"/>
            <a:stCxn id="72710" idx="3"/>
            <a:endCxn id="72711" idx="0"/>
          </p:cNvCxnSpPr>
          <p:nvPr/>
        </p:nvCxnSpPr>
        <p:spPr bwMode="auto">
          <a:xfrm>
            <a:off x="6378575" y="1406525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721" name="AutoShape 32"/>
          <p:cNvCxnSpPr>
            <a:cxnSpLocks noChangeShapeType="1"/>
            <a:stCxn id="72709" idx="3"/>
            <a:endCxn id="72710" idx="1"/>
          </p:cNvCxnSpPr>
          <p:nvPr/>
        </p:nvCxnSpPr>
        <p:spPr bwMode="auto">
          <a:xfrm>
            <a:off x="4000500" y="1406525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33"/>
          <p:cNvCxnSpPr>
            <a:cxnSpLocks noChangeShapeType="1"/>
            <a:stCxn id="72713" idx="0"/>
            <a:endCxn id="72709" idx="1"/>
          </p:cNvCxnSpPr>
          <p:nvPr/>
        </p:nvCxnSpPr>
        <p:spPr bwMode="auto">
          <a:xfrm rot="-5400000">
            <a:off x="1339850" y="1238250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2723" name="Rectangle 35"/>
          <p:cNvSpPr>
            <a:spLocks noChangeArrowheads="1"/>
          </p:cNvSpPr>
          <p:nvPr/>
        </p:nvSpPr>
        <p:spPr bwMode="auto">
          <a:xfrm>
            <a:off x="2338387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Colour Image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24" name="Rectangle 36"/>
          <p:cNvSpPr>
            <a:spLocks noChangeArrowheads="1"/>
          </p:cNvSpPr>
          <p:nvPr/>
        </p:nvSpPr>
        <p:spPr bwMode="auto">
          <a:xfrm>
            <a:off x="4581525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Compression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3"/>
          <a:srcRect r="25902"/>
          <a:stretch>
            <a:fillRect/>
          </a:stretch>
        </p:blipFill>
        <p:spPr bwMode="auto">
          <a:xfrm>
            <a:off x="3048000" y="1890713"/>
            <a:ext cx="2593975" cy="30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105" t="10417" r="14860" b="10417"/>
          <a:stretch/>
        </p:blipFill>
        <p:spPr>
          <a:xfrm>
            <a:off x="-228600" y="533400"/>
            <a:ext cx="9372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Key Stages in DIP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72707" name="Rectangle 22"/>
          <p:cNvSpPr>
            <a:spLocks noChangeArrowheads="1"/>
          </p:cNvSpPr>
          <p:nvPr/>
        </p:nvSpPr>
        <p:spPr bwMode="auto">
          <a:xfrm>
            <a:off x="306387" y="1066800"/>
            <a:ext cx="8305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8" name="Rectangle 19"/>
          <p:cNvSpPr>
            <a:spLocks noChangeArrowheads="1"/>
          </p:cNvSpPr>
          <p:nvPr/>
        </p:nvSpPr>
        <p:spPr bwMode="auto">
          <a:xfrm>
            <a:off x="323850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Acquisition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09" name="Rectangle 20"/>
          <p:cNvSpPr>
            <a:spLocks noChangeArrowheads="1"/>
          </p:cNvSpPr>
          <p:nvPr/>
        </p:nvSpPr>
        <p:spPr bwMode="auto">
          <a:xfrm>
            <a:off x="2305050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Restoration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0" name="Rectangle 21"/>
          <p:cNvSpPr>
            <a:spLocks noChangeArrowheads="1"/>
          </p:cNvSpPr>
          <p:nvPr/>
        </p:nvSpPr>
        <p:spPr bwMode="auto">
          <a:xfrm>
            <a:off x="4683125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Morphological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1" name="Rectangle 22"/>
          <p:cNvSpPr>
            <a:spLocks noChangeArrowheads="1"/>
          </p:cNvSpPr>
          <p:nvPr/>
        </p:nvSpPr>
        <p:spPr bwMode="auto">
          <a:xfrm>
            <a:off x="6650037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Segmentation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2" name="Rectangle 23"/>
          <p:cNvSpPr>
            <a:spLocks noChangeArrowheads="1"/>
          </p:cNvSpPr>
          <p:nvPr/>
        </p:nvSpPr>
        <p:spPr bwMode="auto">
          <a:xfrm>
            <a:off x="6630987" y="4419600"/>
            <a:ext cx="1695450" cy="8302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 dirty="0">
                <a:latin typeface="Arial" charset="0"/>
                <a:cs typeface="Arial" charset="0"/>
              </a:rPr>
              <a:t>Object Recognition</a:t>
            </a:r>
            <a:endParaRPr lang="en-US" sz="1800" dirty="0">
              <a:latin typeface="Arial" charset="0"/>
              <a:cs typeface="Arial" charset="0"/>
            </a:endParaRPr>
          </a:p>
        </p:txBody>
      </p:sp>
      <p:sp>
        <p:nvSpPr>
          <p:cNvPr id="72713" name="Rectangle 24"/>
          <p:cNvSpPr>
            <a:spLocks noChangeArrowheads="1"/>
          </p:cNvSpPr>
          <p:nvPr/>
        </p:nvSpPr>
        <p:spPr bwMode="auto">
          <a:xfrm>
            <a:off x="323850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Enhancement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4" name="Rectangle 25"/>
          <p:cNvSpPr>
            <a:spLocks noChangeArrowheads="1"/>
          </p:cNvSpPr>
          <p:nvPr/>
        </p:nvSpPr>
        <p:spPr bwMode="auto">
          <a:xfrm>
            <a:off x="6650037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600">
                <a:latin typeface="Arial" charset="0"/>
                <a:cs typeface="Arial" charset="0"/>
              </a:rPr>
              <a:t>Representation &amp; Description</a:t>
            </a:r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72715" name="Text Box 26"/>
          <p:cNvSpPr txBox="1">
            <a:spLocks noChangeArrowheads="1"/>
          </p:cNvSpPr>
          <p:nvPr/>
        </p:nvSpPr>
        <p:spPr bwMode="auto">
          <a:xfrm>
            <a:off x="228600" y="4683125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Problem Domain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72716" name="AutoShape 27"/>
          <p:cNvCxnSpPr>
            <a:cxnSpLocks noChangeShapeType="1"/>
            <a:stCxn id="72715" idx="0"/>
            <a:endCxn id="72708" idx="2"/>
          </p:cNvCxnSpPr>
          <p:nvPr/>
        </p:nvCxnSpPr>
        <p:spPr bwMode="auto">
          <a:xfrm rot="-5400000">
            <a:off x="908844" y="4420394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7" name="AutoShape 28"/>
          <p:cNvCxnSpPr>
            <a:cxnSpLocks noChangeShapeType="1"/>
            <a:stCxn id="72708" idx="0"/>
            <a:endCxn id="72713" idx="2"/>
          </p:cNvCxnSpPr>
          <p:nvPr/>
        </p:nvCxnSpPr>
        <p:spPr bwMode="auto">
          <a:xfrm rot="-5400000">
            <a:off x="1024731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8" name="AutoShape 29"/>
          <p:cNvCxnSpPr>
            <a:cxnSpLocks noChangeShapeType="1"/>
            <a:stCxn id="72714" idx="2"/>
            <a:endCxn id="72712" idx="0"/>
          </p:cNvCxnSpPr>
          <p:nvPr/>
        </p:nvCxnSpPr>
        <p:spPr bwMode="auto">
          <a:xfrm flipH="1">
            <a:off x="7478712" y="4157663"/>
            <a:ext cx="19050" cy="2619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9" name="AutoShape 30"/>
          <p:cNvCxnSpPr>
            <a:cxnSpLocks noChangeShapeType="1"/>
            <a:stCxn id="72711" idx="2"/>
            <a:endCxn id="72714" idx="0"/>
          </p:cNvCxnSpPr>
          <p:nvPr/>
        </p:nvCxnSpPr>
        <p:spPr bwMode="auto">
          <a:xfrm rot="5400000">
            <a:off x="7350918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0" name="AutoShape 31"/>
          <p:cNvCxnSpPr>
            <a:cxnSpLocks noChangeShapeType="1"/>
            <a:stCxn id="72710" idx="3"/>
            <a:endCxn id="72711" idx="0"/>
          </p:cNvCxnSpPr>
          <p:nvPr/>
        </p:nvCxnSpPr>
        <p:spPr bwMode="auto">
          <a:xfrm>
            <a:off x="6378575" y="1406525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721" name="AutoShape 32"/>
          <p:cNvCxnSpPr>
            <a:cxnSpLocks noChangeShapeType="1"/>
            <a:stCxn id="72709" idx="3"/>
            <a:endCxn id="72710" idx="1"/>
          </p:cNvCxnSpPr>
          <p:nvPr/>
        </p:nvCxnSpPr>
        <p:spPr bwMode="auto">
          <a:xfrm>
            <a:off x="4000500" y="1406525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33"/>
          <p:cNvCxnSpPr>
            <a:cxnSpLocks noChangeShapeType="1"/>
            <a:stCxn id="72713" idx="0"/>
            <a:endCxn id="72709" idx="1"/>
          </p:cNvCxnSpPr>
          <p:nvPr/>
        </p:nvCxnSpPr>
        <p:spPr bwMode="auto">
          <a:xfrm rot="-5400000">
            <a:off x="1339850" y="1238250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2723" name="Rectangle 35"/>
          <p:cNvSpPr>
            <a:spLocks noChangeArrowheads="1"/>
          </p:cNvSpPr>
          <p:nvPr/>
        </p:nvSpPr>
        <p:spPr bwMode="auto">
          <a:xfrm>
            <a:off x="2338387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Colour Image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24" name="Rectangle 36"/>
          <p:cNvSpPr>
            <a:spLocks noChangeArrowheads="1"/>
          </p:cNvSpPr>
          <p:nvPr/>
        </p:nvSpPr>
        <p:spPr bwMode="auto">
          <a:xfrm>
            <a:off x="4581525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Compression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3">
            <a:lum bright="-6000" contrast="30000"/>
          </a:blip>
          <a:srcRect l="26077"/>
          <a:stretch>
            <a:fillRect/>
          </a:stretch>
        </p:blipFill>
        <p:spPr bwMode="auto">
          <a:xfrm>
            <a:off x="2647950" y="2057400"/>
            <a:ext cx="3524250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Key Stages in DIP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72707" name="Rectangle 22"/>
          <p:cNvSpPr>
            <a:spLocks noChangeArrowheads="1"/>
          </p:cNvSpPr>
          <p:nvPr/>
        </p:nvSpPr>
        <p:spPr bwMode="auto">
          <a:xfrm>
            <a:off x="306387" y="1066800"/>
            <a:ext cx="8305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8" name="Rectangle 19"/>
          <p:cNvSpPr>
            <a:spLocks noChangeArrowheads="1"/>
          </p:cNvSpPr>
          <p:nvPr/>
        </p:nvSpPr>
        <p:spPr bwMode="auto">
          <a:xfrm>
            <a:off x="323850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Acquisition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09" name="Rectangle 20"/>
          <p:cNvSpPr>
            <a:spLocks noChangeArrowheads="1"/>
          </p:cNvSpPr>
          <p:nvPr/>
        </p:nvSpPr>
        <p:spPr bwMode="auto">
          <a:xfrm>
            <a:off x="2305050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Restoration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0" name="Rectangle 21"/>
          <p:cNvSpPr>
            <a:spLocks noChangeArrowheads="1"/>
          </p:cNvSpPr>
          <p:nvPr/>
        </p:nvSpPr>
        <p:spPr bwMode="auto">
          <a:xfrm>
            <a:off x="4683125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Morphological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1" name="Rectangle 22"/>
          <p:cNvSpPr>
            <a:spLocks noChangeArrowheads="1"/>
          </p:cNvSpPr>
          <p:nvPr/>
        </p:nvSpPr>
        <p:spPr bwMode="auto">
          <a:xfrm>
            <a:off x="6650037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Segmentation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2" name="Rectangle 23"/>
          <p:cNvSpPr>
            <a:spLocks noChangeArrowheads="1"/>
          </p:cNvSpPr>
          <p:nvPr/>
        </p:nvSpPr>
        <p:spPr bwMode="auto">
          <a:xfrm>
            <a:off x="6630987" y="4419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cs typeface="Arial" charset="0"/>
              </a:rPr>
              <a:t>Object Recognition</a:t>
            </a: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72713" name="Rectangle 24"/>
          <p:cNvSpPr>
            <a:spLocks noChangeArrowheads="1"/>
          </p:cNvSpPr>
          <p:nvPr/>
        </p:nvSpPr>
        <p:spPr bwMode="auto">
          <a:xfrm>
            <a:off x="323850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Enhancement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4" name="Rectangle 25"/>
          <p:cNvSpPr>
            <a:spLocks noChangeArrowheads="1"/>
          </p:cNvSpPr>
          <p:nvPr/>
        </p:nvSpPr>
        <p:spPr bwMode="auto">
          <a:xfrm>
            <a:off x="6650037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600">
                <a:latin typeface="Arial" charset="0"/>
                <a:cs typeface="Arial" charset="0"/>
              </a:rPr>
              <a:t>Representation &amp; Description</a:t>
            </a:r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72715" name="Text Box 26"/>
          <p:cNvSpPr txBox="1">
            <a:spLocks noChangeArrowheads="1"/>
          </p:cNvSpPr>
          <p:nvPr/>
        </p:nvSpPr>
        <p:spPr bwMode="auto">
          <a:xfrm>
            <a:off x="228600" y="4683125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Problem Domain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72716" name="AutoShape 27"/>
          <p:cNvCxnSpPr>
            <a:cxnSpLocks noChangeShapeType="1"/>
            <a:stCxn id="72715" idx="0"/>
            <a:endCxn id="72708" idx="2"/>
          </p:cNvCxnSpPr>
          <p:nvPr/>
        </p:nvCxnSpPr>
        <p:spPr bwMode="auto">
          <a:xfrm rot="-5400000">
            <a:off x="908844" y="4420394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7" name="AutoShape 28"/>
          <p:cNvCxnSpPr>
            <a:cxnSpLocks noChangeShapeType="1"/>
            <a:stCxn id="72708" idx="0"/>
            <a:endCxn id="72713" idx="2"/>
          </p:cNvCxnSpPr>
          <p:nvPr/>
        </p:nvCxnSpPr>
        <p:spPr bwMode="auto">
          <a:xfrm rot="-5400000">
            <a:off x="1024731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8" name="AutoShape 29"/>
          <p:cNvCxnSpPr>
            <a:cxnSpLocks noChangeShapeType="1"/>
            <a:stCxn id="72714" idx="2"/>
            <a:endCxn id="72712" idx="0"/>
          </p:cNvCxnSpPr>
          <p:nvPr/>
        </p:nvCxnSpPr>
        <p:spPr bwMode="auto">
          <a:xfrm flipH="1">
            <a:off x="7478712" y="4157663"/>
            <a:ext cx="19050" cy="2619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9" name="AutoShape 30"/>
          <p:cNvCxnSpPr>
            <a:cxnSpLocks noChangeShapeType="1"/>
            <a:stCxn id="72711" idx="2"/>
            <a:endCxn id="72714" idx="0"/>
          </p:cNvCxnSpPr>
          <p:nvPr/>
        </p:nvCxnSpPr>
        <p:spPr bwMode="auto">
          <a:xfrm rot="5400000">
            <a:off x="7350918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0" name="AutoShape 31"/>
          <p:cNvCxnSpPr>
            <a:cxnSpLocks noChangeShapeType="1"/>
            <a:stCxn id="72710" idx="3"/>
            <a:endCxn id="72711" idx="0"/>
          </p:cNvCxnSpPr>
          <p:nvPr/>
        </p:nvCxnSpPr>
        <p:spPr bwMode="auto">
          <a:xfrm>
            <a:off x="6378575" y="1406525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721" name="AutoShape 32"/>
          <p:cNvCxnSpPr>
            <a:cxnSpLocks noChangeShapeType="1"/>
            <a:stCxn id="72709" idx="3"/>
            <a:endCxn id="72710" idx="1"/>
          </p:cNvCxnSpPr>
          <p:nvPr/>
        </p:nvCxnSpPr>
        <p:spPr bwMode="auto">
          <a:xfrm>
            <a:off x="4000500" y="1406525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33"/>
          <p:cNvCxnSpPr>
            <a:cxnSpLocks noChangeShapeType="1"/>
            <a:stCxn id="72713" idx="0"/>
            <a:endCxn id="72709" idx="1"/>
          </p:cNvCxnSpPr>
          <p:nvPr/>
        </p:nvCxnSpPr>
        <p:spPr bwMode="auto">
          <a:xfrm rot="-5400000">
            <a:off x="1339850" y="1238250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2723" name="Rectangle 35"/>
          <p:cNvSpPr>
            <a:spLocks noChangeArrowheads="1"/>
          </p:cNvSpPr>
          <p:nvPr/>
        </p:nvSpPr>
        <p:spPr bwMode="auto">
          <a:xfrm>
            <a:off x="2338387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Colour Image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24" name="Rectangle 36"/>
          <p:cNvSpPr>
            <a:spLocks noChangeArrowheads="1"/>
          </p:cNvSpPr>
          <p:nvPr/>
        </p:nvSpPr>
        <p:spPr bwMode="auto">
          <a:xfrm>
            <a:off x="4581525" y="5103813"/>
            <a:ext cx="1695450" cy="8302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Compression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905000"/>
            <a:ext cx="3130550" cy="2963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28600"/>
            <a:ext cx="7378700" cy="1143000"/>
          </a:xfrm>
        </p:spPr>
        <p:txBody>
          <a:bodyPr/>
          <a:lstStyle/>
          <a:p>
            <a:r>
              <a:rPr lang="en-US" dirty="0" smtClean="0"/>
              <a:t>Key Stages in DIP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72707" name="Rectangle 22"/>
          <p:cNvSpPr>
            <a:spLocks noChangeArrowheads="1"/>
          </p:cNvSpPr>
          <p:nvPr/>
        </p:nvSpPr>
        <p:spPr bwMode="auto">
          <a:xfrm>
            <a:off x="306387" y="1066800"/>
            <a:ext cx="8305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8" name="Rectangle 19"/>
          <p:cNvSpPr>
            <a:spLocks noChangeArrowheads="1"/>
          </p:cNvSpPr>
          <p:nvPr/>
        </p:nvSpPr>
        <p:spPr bwMode="auto">
          <a:xfrm>
            <a:off x="323850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Acquisition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09" name="Rectangle 20"/>
          <p:cNvSpPr>
            <a:spLocks noChangeArrowheads="1"/>
          </p:cNvSpPr>
          <p:nvPr/>
        </p:nvSpPr>
        <p:spPr bwMode="auto">
          <a:xfrm>
            <a:off x="2305050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Restoration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0" name="Rectangle 21"/>
          <p:cNvSpPr>
            <a:spLocks noChangeArrowheads="1"/>
          </p:cNvSpPr>
          <p:nvPr/>
        </p:nvSpPr>
        <p:spPr bwMode="auto">
          <a:xfrm>
            <a:off x="4683125" y="990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Morphological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1" name="Rectangle 22"/>
          <p:cNvSpPr>
            <a:spLocks noChangeArrowheads="1"/>
          </p:cNvSpPr>
          <p:nvPr/>
        </p:nvSpPr>
        <p:spPr bwMode="auto">
          <a:xfrm>
            <a:off x="6650037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Segmentation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2" name="Rectangle 23"/>
          <p:cNvSpPr>
            <a:spLocks noChangeArrowheads="1"/>
          </p:cNvSpPr>
          <p:nvPr/>
        </p:nvSpPr>
        <p:spPr bwMode="auto">
          <a:xfrm>
            <a:off x="6630987" y="44196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cs typeface="Arial" charset="0"/>
              </a:rPr>
              <a:t>Object Recognition</a:t>
            </a: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72713" name="Rectangle 24"/>
          <p:cNvSpPr>
            <a:spLocks noChangeArrowheads="1"/>
          </p:cNvSpPr>
          <p:nvPr/>
        </p:nvSpPr>
        <p:spPr bwMode="auto">
          <a:xfrm>
            <a:off x="323850" y="220345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Enhancement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14" name="Rectangle 25"/>
          <p:cNvSpPr>
            <a:spLocks noChangeArrowheads="1"/>
          </p:cNvSpPr>
          <p:nvPr/>
        </p:nvSpPr>
        <p:spPr bwMode="auto">
          <a:xfrm>
            <a:off x="6650037" y="3327400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600">
                <a:latin typeface="Arial" charset="0"/>
                <a:cs typeface="Arial" charset="0"/>
              </a:rPr>
              <a:t>Representation &amp; Description</a:t>
            </a:r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72715" name="Text Box 26"/>
          <p:cNvSpPr txBox="1">
            <a:spLocks noChangeArrowheads="1"/>
          </p:cNvSpPr>
          <p:nvPr/>
        </p:nvSpPr>
        <p:spPr bwMode="auto">
          <a:xfrm>
            <a:off x="228600" y="4683125"/>
            <a:ext cx="1885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800">
                <a:latin typeface="Arial" charset="0"/>
                <a:ea typeface="ＭＳ Ｐゴシック" pitchFamily="34" charset="-128"/>
              </a:rPr>
              <a:t>Problem Domain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72716" name="AutoShape 27"/>
          <p:cNvCxnSpPr>
            <a:cxnSpLocks noChangeShapeType="1"/>
            <a:stCxn id="72715" idx="0"/>
            <a:endCxn id="72708" idx="2"/>
          </p:cNvCxnSpPr>
          <p:nvPr/>
        </p:nvCxnSpPr>
        <p:spPr bwMode="auto">
          <a:xfrm rot="-5400000">
            <a:off x="908844" y="4420394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7" name="AutoShape 28"/>
          <p:cNvCxnSpPr>
            <a:cxnSpLocks noChangeShapeType="1"/>
            <a:stCxn id="72708" idx="0"/>
            <a:endCxn id="72713" idx="2"/>
          </p:cNvCxnSpPr>
          <p:nvPr/>
        </p:nvCxnSpPr>
        <p:spPr bwMode="auto">
          <a:xfrm rot="-5400000">
            <a:off x="1024731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8" name="AutoShape 29"/>
          <p:cNvCxnSpPr>
            <a:cxnSpLocks noChangeShapeType="1"/>
            <a:stCxn id="72714" idx="2"/>
            <a:endCxn id="72712" idx="0"/>
          </p:cNvCxnSpPr>
          <p:nvPr/>
        </p:nvCxnSpPr>
        <p:spPr bwMode="auto">
          <a:xfrm flipH="1">
            <a:off x="7478712" y="4157663"/>
            <a:ext cx="19050" cy="2619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9" name="AutoShape 30"/>
          <p:cNvCxnSpPr>
            <a:cxnSpLocks noChangeShapeType="1"/>
            <a:stCxn id="72711" idx="2"/>
            <a:endCxn id="72714" idx="0"/>
          </p:cNvCxnSpPr>
          <p:nvPr/>
        </p:nvCxnSpPr>
        <p:spPr bwMode="auto">
          <a:xfrm rot="5400000">
            <a:off x="7350918" y="3180557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0" name="AutoShape 31"/>
          <p:cNvCxnSpPr>
            <a:cxnSpLocks noChangeShapeType="1"/>
            <a:stCxn id="72710" idx="3"/>
            <a:endCxn id="72711" idx="0"/>
          </p:cNvCxnSpPr>
          <p:nvPr/>
        </p:nvCxnSpPr>
        <p:spPr bwMode="auto">
          <a:xfrm>
            <a:off x="6378575" y="1406525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721" name="AutoShape 32"/>
          <p:cNvCxnSpPr>
            <a:cxnSpLocks noChangeShapeType="1"/>
            <a:stCxn id="72709" idx="3"/>
            <a:endCxn id="72710" idx="1"/>
          </p:cNvCxnSpPr>
          <p:nvPr/>
        </p:nvCxnSpPr>
        <p:spPr bwMode="auto">
          <a:xfrm>
            <a:off x="4000500" y="1406525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33"/>
          <p:cNvCxnSpPr>
            <a:cxnSpLocks noChangeShapeType="1"/>
            <a:stCxn id="72713" idx="0"/>
            <a:endCxn id="72709" idx="1"/>
          </p:cNvCxnSpPr>
          <p:nvPr/>
        </p:nvCxnSpPr>
        <p:spPr bwMode="auto">
          <a:xfrm rot="-5400000">
            <a:off x="1339850" y="1238250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2723" name="Rectangle 35"/>
          <p:cNvSpPr>
            <a:spLocks noChangeArrowheads="1"/>
          </p:cNvSpPr>
          <p:nvPr/>
        </p:nvSpPr>
        <p:spPr bwMode="auto">
          <a:xfrm>
            <a:off x="2338387" y="5103813"/>
            <a:ext cx="1695450" cy="8302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Colour Image Processing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72724" name="Rectangle 36"/>
          <p:cNvSpPr>
            <a:spLocks noChangeArrowheads="1"/>
          </p:cNvSpPr>
          <p:nvPr/>
        </p:nvSpPr>
        <p:spPr bwMode="auto">
          <a:xfrm>
            <a:off x="4581525" y="5103813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IE" sz="1800">
                <a:latin typeface="Arial" charset="0"/>
                <a:ea typeface="ＭＳ Ｐゴシック" pitchFamily="34" charset="-128"/>
              </a:rPr>
              <a:t>Image Compression</a:t>
            </a:r>
            <a:endParaRPr lang="en-US" sz="18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2" name="Picture 22"/>
          <p:cNvPicPr>
            <a:picLocks noChangeAspect="1" noChangeArrowheads="1"/>
          </p:cNvPicPr>
          <p:nvPr/>
        </p:nvPicPr>
        <p:blipFill>
          <a:blip r:embed="rId3"/>
          <a:srcRect b="26692"/>
          <a:stretch>
            <a:fillRect/>
          </a:stretch>
        </p:blipFill>
        <p:spPr bwMode="auto">
          <a:xfrm>
            <a:off x="2057400" y="2286000"/>
            <a:ext cx="4491038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endParaRPr lang="en-US" sz="1400" dirty="0">
              <a:solidFill>
                <a:schemeClr val="folHlin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524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Acknowledgements</a:t>
            </a:r>
          </a:p>
        </p:txBody>
      </p:sp>
      <p:sp>
        <p:nvSpPr>
          <p:cNvPr id="83972" name="Rectangle 1027"/>
          <p:cNvSpPr>
            <a:spLocks noChangeArrowheads="1"/>
          </p:cNvSpPr>
          <p:nvPr/>
        </p:nvSpPr>
        <p:spPr bwMode="auto">
          <a:xfrm>
            <a:off x="609600" y="1071563"/>
            <a:ext cx="8534400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altLang="zh-CN" sz="1600" dirty="0">
                <a:ea typeface="宋体" pitchFamily="2" charset="-122"/>
              </a:rPr>
              <a:t>Statistical Pattern Recognition: A Review – A.K Jain et al., PAMI (22) 2000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altLang="zh-CN" sz="1600" dirty="0">
                <a:ea typeface="宋体" pitchFamily="2" charset="-122"/>
              </a:rPr>
              <a:t>Pattern Recognition and Analysis Course – A.K. Jain, MSU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1600" i="1" dirty="0">
                <a:solidFill>
                  <a:schemeClr val="tx2"/>
                </a:solidFill>
              </a:rPr>
              <a:t>Pattern Classification”</a:t>
            </a:r>
            <a:r>
              <a:rPr lang="en-US" sz="1600" dirty="0"/>
              <a:t> by </a:t>
            </a:r>
            <a:r>
              <a:rPr lang="en-US" sz="1600" dirty="0" err="1"/>
              <a:t>Duda</a:t>
            </a:r>
            <a:r>
              <a:rPr lang="en-US" sz="1600" dirty="0"/>
              <a:t> et al., John Wiley &amp; Sons.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1600" dirty="0"/>
              <a:t>Digital Image Processing”, Rafael C. Gonzalez &amp; Richard E. Woods, Addison-Wesley, 2002</a:t>
            </a:r>
            <a:r>
              <a:rPr lang="en-US" sz="1600" dirty="0"/>
              <a:t>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1600" dirty="0"/>
              <a:t>Machine Vision: Automated Visual Inspection and Robot Vision”, David Vernon, Prentice Hall, 1991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1600" dirty="0">
                <a:hlinkClick r:id="rId3"/>
              </a:rPr>
              <a:t>www.eu.aibo.com/</a:t>
            </a:r>
            <a:endParaRPr lang="en-US" sz="1600" dirty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1600" dirty="0"/>
              <a:t>Advances in Human Computer Interaction, Shane </a:t>
            </a:r>
            <a:r>
              <a:rPr lang="en-US" sz="1600" dirty="0" err="1"/>
              <a:t>Pinder</a:t>
            </a:r>
            <a:r>
              <a:rPr lang="en-US" sz="1600" dirty="0"/>
              <a:t>, </a:t>
            </a:r>
            <a:r>
              <a:rPr lang="en-US" sz="1600" dirty="0" err="1"/>
              <a:t>InTech</a:t>
            </a:r>
            <a:r>
              <a:rPr lang="en-US" sz="1600" dirty="0"/>
              <a:t>, Austria, October 2008</a:t>
            </a:r>
            <a:endParaRPr lang="en-IE" sz="1600" dirty="0"/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1600" dirty="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altLang="zh-CN" sz="1800" dirty="0">
              <a:ea typeface="宋体" pitchFamily="2" charset="-122"/>
            </a:endParaRPr>
          </a:p>
        </p:txBody>
      </p:sp>
      <p:sp>
        <p:nvSpPr>
          <p:cNvPr id="83973" name="Rectangle 8"/>
          <p:cNvSpPr>
            <a:spLocks noChangeArrowheads="1"/>
          </p:cNvSpPr>
          <p:nvPr/>
        </p:nvSpPr>
        <p:spPr bwMode="auto">
          <a:xfrm rot="-5400000">
            <a:off x="-1752601" y="3124200"/>
            <a:ext cx="4267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>
                <a:solidFill>
                  <a:srgbClr val="000000"/>
                </a:solidFill>
              </a:rPr>
              <a:t>Material in these slides has been taken from, the following resources</a:t>
            </a:r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E62037-B99C-4DC5-86BF-85F499A8C4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47" t="9375" r="16617" b="4167"/>
          <a:stretch/>
        </p:blipFill>
        <p:spPr>
          <a:xfrm>
            <a:off x="-228601" y="28433"/>
            <a:ext cx="9372601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3110</TotalTime>
  <Words>1846</Words>
  <Application>Microsoft Office PowerPoint</Application>
  <PresentationFormat>On-screen Show (4:3)</PresentationFormat>
  <Paragraphs>581</Paragraphs>
  <Slides>83</Slides>
  <Notes>66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5" baseType="lpstr">
      <vt:lpstr>ＭＳ Ｐゴシック</vt:lpstr>
      <vt:lpstr>宋体</vt:lpstr>
      <vt:lpstr>Arial</vt:lpstr>
      <vt:lpstr>PMingLiU</vt:lpstr>
      <vt:lpstr>Tahoma</vt:lpstr>
      <vt:lpstr>Times New Roman</vt:lpstr>
      <vt:lpstr>Trebuchet MS</vt:lpstr>
      <vt:lpstr>Wingdings</vt:lpstr>
      <vt:lpstr>Wingdings 3</vt:lpstr>
      <vt:lpstr>Facet</vt:lpstr>
      <vt:lpstr>Photo Editor Photo</vt:lpstr>
      <vt:lpstr>Image</vt:lpstr>
      <vt:lpstr>PowerPoint Presentation</vt:lpstr>
      <vt:lpstr>PowerPoint Presentation</vt:lpstr>
      <vt:lpstr>Course Information</vt:lpstr>
      <vt:lpstr>Coure Information</vt:lpstr>
      <vt:lpstr>Course Page</vt:lpstr>
      <vt:lpstr>PowerPoint Presentation</vt:lpstr>
      <vt:lpstr>PowerPoint Presentation</vt:lpstr>
      <vt:lpstr>PowerPoint Presentation</vt:lpstr>
      <vt:lpstr>PowerPoint Presentation</vt:lpstr>
      <vt:lpstr>Course Information</vt:lpstr>
      <vt:lpstr>Course Information</vt:lpstr>
      <vt:lpstr>Course Objectives</vt:lpstr>
      <vt:lpstr>Course Contents</vt:lpstr>
      <vt:lpstr>Grading Policy</vt:lpstr>
      <vt:lpstr>PowerPoint Presentation</vt:lpstr>
      <vt:lpstr>PowerPoint Presentation</vt:lpstr>
      <vt:lpstr>Image Processing &amp; Machine Vision</vt:lpstr>
      <vt:lpstr>Example: Low Level Processing</vt:lpstr>
      <vt:lpstr>Image Processing &amp; Machine Vision</vt:lpstr>
      <vt:lpstr>Example: Mid Level Processing</vt:lpstr>
      <vt:lpstr>Image Processing &amp; Machine Vision</vt:lpstr>
      <vt:lpstr>Example: High Level Processing</vt:lpstr>
      <vt:lpstr>Image Processing &amp; Machine Vision</vt:lpstr>
      <vt:lpstr>Pattern Recognition</vt:lpstr>
      <vt:lpstr>Recognition</vt:lpstr>
      <vt:lpstr>Classification</vt:lpstr>
      <vt:lpstr>Classification</vt:lpstr>
      <vt:lpstr>Classification</vt:lpstr>
      <vt:lpstr>Clustering</vt:lpstr>
      <vt:lpstr>Clustering</vt:lpstr>
      <vt:lpstr>Classification vs. Clustering</vt:lpstr>
      <vt:lpstr>Pattern Class</vt:lpstr>
      <vt:lpstr>Pattern Class</vt:lpstr>
      <vt:lpstr>Pattern Class</vt:lpstr>
      <vt:lpstr>Features</vt:lpstr>
      <vt:lpstr>Features</vt:lpstr>
      <vt:lpstr>Feature Extraction</vt:lpstr>
      <vt:lpstr>PowerPoint Presentation</vt:lpstr>
      <vt:lpstr>Examples: Image Enhancement</vt:lpstr>
      <vt:lpstr>Examples: The Hubble Telescope</vt:lpstr>
      <vt:lpstr>Examples: The Hubble Telescope</vt:lpstr>
      <vt:lpstr>Examples: Medicine</vt:lpstr>
      <vt:lpstr>Examples: Medicine</vt:lpstr>
      <vt:lpstr>Examples: Industrial Inspection</vt:lpstr>
      <vt:lpstr>Examples: HCI</vt:lpstr>
      <vt:lpstr>Examples: Sign Language/Gesture Recognition</vt:lpstr>
      <vt:lpstr>Examples: Lip Reading</vt:lpstr>
      <vt:lpstr>Examples: Lip Reading</vt:lpstr>
      <vt:lpstr>Examples: Facial Expression Recognition</vt:lpstr>
      <vt:lpstr>Examples: Facial Expression Recognition</vt:lpstr>
      <vt:lpstr>Examples: Facial Expression Recognition</vt:lpstr>
      <vt:lpstr>Examples: Biometrics</vt:lpstr>
      <vt:lpstr>Examples: Biometrics – Face Recognition</vt:lpstr>
      <vt:lpstr>Faces and Digital Cameras</vt:lpstr>
      <vt:lpstr>Examples: Biometrics – Finger Print Recognition</vt:lpstr>
      <vt:lpstr>Examples: Biometrics – Signature Verification</vt:lpstr>
      <vt:lpstr>Examples: Robotics</vt:lpstr>
      <vt:lpstr>Examples: Robotics</vt:lpstr>
      <vt:lpstr>Examples: Optical Character Recognition</vt:lpstr>
      <vt:lpstr>Examples: Optical Character Recognition</vt:lpstr>
      <vt:lpstr>Examples: Optical Character Recognition</vt:lpstr>
      <vt:lpstr>Examples: Optical Character Recognition</vt:lpstr>
      <vt:lpstr>Vision from Mobile Phones</vt:lpstr>
      <vt:lpstr>Vision from Mobile Phones</vt:lpstr>
      <vt:lpstr>Business card readers</vt:lpstr>
      <vt:lpstr>Translation for travellers</vt:lpstr>
      <vt:lpstr>Safety and Security</vt:lpstr>
      <vt:lpstr>PowerPoint Presentation</vt:lpstr>
      <vt:lpstr>Image Sources</vt:lpstr>
      <vt:lpstr>Light &amp; EM Spectrum</vt:lpstr>
      <vt:lpstr>Examples: Imaging in EM bands</vt:lpstr>
      <vt:lpstr>Examples: Imaging other Modalities</vt:lpstr>
      <vt:lpstr>Key Stages in DIP</vt:lpstr>
      <vt:lpstr>Key Stages in DIP</vt:lpstr>
      <vt:lpstr>Key Stages in DIP</vt:lpstr>
      <vt:lpstr>Key Stages in DIP</vt:lpstr>
      <vt:lpstr>Key Stages in DIP</vt:lpstr>
      <vt:lpstr>Key Stages in DIP</vt:lpstr>
      <vt:lpstr>Key Stages in DIP</vt:lpstr>
      <vt:lpstr>Key Stages in DIP</vt:lpstr>
      <vt:lpstr>Key Stages in DIP</vt:lpstr>
      <vt:lpstr>Key Stages in DIP</vt:lpstr>
      <vt:lpstr>Acknowledgements</vt:lpstr>
    </vt:vector>
  </TitlesOfParts>
  <Company>IBM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Content-Based Retrieval (CBR) -in multimedia systems</dc:title>
  <dc:creator>CHAO CAI</dc:creator>
  <cp:lastModifiedBy>lenovo G5080</cp:lastModifiedBy>
  <cp:revision>389</cp:revision>
  <cp:lastPrinted>1601-01-01T00:00:00Z</cp:lastPrinted>
  <dcterms:created xsi:type="dcterms:W3CDTF">2006-02-25T01:58:35Z</dcterms:created>
  <dcterms:modified xsi:type="dcterms:W3CDTF">2017-02-07T12:23:11Z</dcterms:modified>
</cp:coreProperties>
</file>